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4" r:id="rId2"/>
    <p:sldId id="475" r:id="rId3"/>
    <p:sldId id="288" r:id="rId4"/>
    <p:sldId id="373" r:id="rId5"/>
    <p:sldId id="297" r:id="rId6"/>
    <p:sldId id="424" r:id="rId7"/>
    <p:sldId id="266" r:id="rId8"/>
    <p:sldId id="398" r:id="rId9"/>
    <p:sldId id="426" r:id="rId10"/>
    <p:sldId id="402" r:id="rId11"/>
    <p:sldId id="375" r:id="rId12"/>
    <p:sldId id="376" r:id="rId13"/>
    <p:sldId id="427" r:id="rId14"/>
    <p:sldId id="409" r:id="rId15"/>
    <p:sldId id="411" r:id="rId16"/>
    <p:sldId id="413" r:id="rId17"/>
    <p:sldId id="414" r:id="rId18"/>
    <p:sldId id="415" r:id="rId19"/>
    <p:sldId id="259" r:id="rId20"/>
    <p:sldId id="420" r:id="rId21"/>
    <p:sldId id="480" r:id="rId22"/>
    <p:sldId id="417" r:id="rId23"/>
    <p:sldId id="422" r:id="rId24"/>
    <p:sldId id="428" r:id="rId25"/>
    <p:sldId id="421" r:id="rId26"/>
    <p:sldId id="485" r:id="rId27"/>
    <p:sldId id="509" r:id="rId28"/>
    <p:sldId id="506" r:id="rId29"/>
    <p:sldId id="507" r:id="rId30"/>
    <p:sldId id="508" r:id="rId31"/>
    <p:sldId id="510" r:id="rId32"/>
    <p:sldId id="467" r:id="rId33"/>
    <p:sldId id="481" r:id="rId34"/>
    <p:sldId id="482" r:id="rId35"/>
    <p:sldId id="286" r:id="rId36"/>
    <p:sldId id="272" r:id="rId37"/>
    <p:sldId id="287" r:id="rId38"/>
    <p:sldId id="276" r:id="rId39"/>
    <p:sldId id="474" r:id="rId40"/>
    <p:sldId id="483" r:id="rId41"/>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3883" autoAdjust="0"/>
  </p:normalViewPr>
  <p:slideViewPr>
    <p:cSldViewPr snapToGrid="0">
      <p:cViewPr varScale="1">
        <p:scale>
          <a:sx n="99" d="100"/>
          <a:sy n="99" d="100"/>
        </p:scale>
        <p:origin x="90" y="23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DBC16-F636-462C-A593-03AFAE668755}" type="datetimeFigureOut">
              <a:rPr lang="LID4096" smtClean="0"/>
              <a:t>03/02/2024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10469-955C-419D-8F62-D1223AEB62E8}" type="slidenum">
              <a:rPr lang="LID4096" smtClean="0"/>
              <a:t>‹#›</a:t>
            </a:fld>
            <a:endParaRPr lang="LID4096"/>
          </a:p>
        </p:txBody>
      </p:sp>
    </p:spTree>
    <p:extLst>
      <p:ext uri="{BB962C8B-B14F-4D97-AF65-F5344CB8AC3E}">
        <p14:creationId xmlns:p14="http://schemas.microsoft.com/office/powerpoint/2010/main" val="83632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do in CASP is to evaluate all models for each EU. This evaluation is mainly visual but guided by scores,</a:t>
            </a:r>
            <a:r>
              <a:rPr lang="en-US" baseline="0" dirty="0"/>
              <a:t> and we group very similar models into clusters. One contribution from our group to CASP is a web app that we can use to easily navigate models and compare them to the targets in a single interface. Moreover, once the evaluation is done we can open this to the world such that then when you read our paper you can follow each thing we describe directly here online. Let me show you quickly how this works… T0955D1</a:t>
            </a:r>
            <a:endParaRPr lang="en-US" dirty="0"/>
          </a:p>
        </p:txBody>
      </p:sp>
      <p:sp>
        <p:nvSpPr>
          <p:cNvPr id="4" name="Slide Number Placeholder 3"/>
          <p:cNvSpPr>
            <a:spLocks noGrp="1"/>
          </p:cNvSpPr>
          <p:nvPr>
            <p:ph type="sldNum" sz="quarter" idx="10"/>
          </p:nvPr>
        </p:nvSpPr>
        <p:spPr/>
        <p:txBody>
          <a:bodyPr/>
          <a:lstStyle/>
          <a:p>
            <a:fld id="{364800CD-E145-C14A-8790-3C4C414D1AB6}" type="slidenum">
              <a:rPr lang="en-US" smtClean="0"/>
              <a:t>4</a:t>
            </a:fld>
            <a:endParaRPr lang="en-US"/>
          </a:p>
        </p:txBody>
      </p:sp>
    </p:spTree>
    <p:extLst>
      <p:ext uri="{BB962C8B-B14F-4D97-AF65-F5344CB8AC3E}">
        <p14:creationId xmlns:p14="http://schemas.microsoft.com/office/powerpoint/2010/main" val="274657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736F-4B9D-4127-8160-9851415A8F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2CD159B-3A6D-4345-9846-C1A2866A6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CB87F9F1-4982-493C-97A1-1408010C58F4}"/>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5" name="Footer Placeholder 4">
            <a:extLst>
              <a:ext uri="{FF2B5EF4-FFF2-40B4-BE49-F238E27FC236}">
                <a16:creationId xmlns:a16="http://schemas.microsoft.com/office/drawing/2014/main" id="{452B4009-FB76-413C-8F62-ECA36C11CBA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137983D-DCEB-4028-8658-0760EE0D9BA1}"/>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285897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FEAB-A948-4183-973B-50BC2DC794E5}"/>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215AF5AF-063A-4EA8-A032-CE52C0DE08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239CF975-B279-49BC-B994-400327100DF2}"/>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5" name="Footer Placeholder 4">
            <a:extLst>
              <a:ext uri="{FF2B5EF4-FFF2-40B4-BE49-F238E27FC236}">
                <a16:creationId xmlns:a16="http://schemas.microsoft.com/office/drawing/2014/main" id="{ACB0C155-CEF8-4B4D-8892-948DAA178F5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27D95B8-3E3A-4D88-94B3-472A94C32C39}"/>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183094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02180-2A6B-4836-9F02-0BBF89BC5F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5E7DC2C0-600A-455D-A508-1B7758A463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4675B57-7603-4EB8-88D4-4059F2D7D43B}"/>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5" name="Footer Placeholder 4">
            <a:extLst>
              <a:ext uri="{FF2B5EF4-FFF2-40B4-BE49-F238E27FC236}">
                <a16:creationId xmlns:a16="http://schemas.microsoft.com/office/drawing/2014/main" id="{472C4CAB-11B0-4416-B5CD-FB64FAE761F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3EE7A21-E1D4-4D5A-BDFC-F2F09DD30878}"/>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31738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9BE6-33EC-4BB4-A7F1-1AC90B7E7BA1}"/>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F48C07D4-4AD9-4F9C-9F1D-9CB30C0DF8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3A16953-824F-41A5-BAA8-CB1D1A4F71D8}"/>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5" name="Footer Placeholder 4">
            <a:extLst>
              <a:ext uri="{FF2B5EF4-FFF2-40B4-BE49-F238E27FC236}">
                <a16:creationId xmlns:a16="http://schemas.microsoft.com/office/drawing/2014/main" id="{15935AC4-B66D-4FB1-92CC-BE5392118D15}"/>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837C1FE-0AA9-4C6D-866A-77EBECF49AC8}"/>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220687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CA50-FF46-4BAB-802F-2FD91DBE8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CC86A195-1547-4F4D-8EDA-CEC28EE97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31F5A7-B988-45AC-BC37-CCEC51A8B144}"/>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5" name="Footer Placeholder 4">
            <a:extLst>
              <a:ext uri="{FF2B5EF4-FFF2-40B4-BE49-F238E27FC236}">
                <a16:creationId xmlns:a16="http://schemas.microsoft.com/office/drawing/2014/main" id="{141D4864-0A7B-425F-BFB5-A13A4668B5F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198E0E7-CAFB-42D5-BFEB-EE7CD0FB0907}"/>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35258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2A7C-B80D-480F-B5E6-BE292B7CA54A}"/>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CC24F47-7086-4097-8590-EFCB9BF26C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C59FBD47-8F96-47D0-8085-0FB7277BE1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9A5D4A53-66B6-423E-8CBE-AE12874F00EF}"/>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6" name="Footer Placeholder 5">
            <a:extLst>
              <a:ext uri="{FF2B5EF4-FFF2-40B4-BE49-F238E27FC236}">
                <a16:creationId xmlns:a16="http://schemas.microsoft.com/office/drawing/2014/main" id="{69A4B8E8-0ADB-44BA-BFC7-6785BBFFFE5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0FEE92B-3FBE-4977-A0D7-03FC8BF74737}"/>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241422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1693-DEA5-44D8-AED0-A1B3CFA2D315}"/>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A5E5EE5-B1F1-462D-B621-BC11EBA7D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3B59E9-61F7-4F14-AB76-B7A170BE0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AC905CA8-F5C6-49A3-87E0-B3ECB9417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209409-91C7-42F4-B294-68E6F550A8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6DB10983-27F0-4F73-806D-FCCD454FD4A3}"/>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8" name="Footer Placeholder 7">
            <a:extLst>
              <a:ext uri="{FF2B5EF4-FFF2-40B4-BE49-F238E27FC236}">
                <a16:creationId xmlns:a16="http://schemas.microsoft.com/office/drawing/2014/main" id="{9F58A4BE-3550-422E-8B8C-6599F2C694EE}"/>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CAB86EB0-49C7-4BCF-8C1E-EA87FCC9F30A}"/>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425831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D9A1-DC78-4098-A9BB-AD5872479A15}"/>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F5802674-EEE7-402F-9CBA-E850E0A57E91}"/>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4" name="Footer Placeholder 3">
            <a:extLst>
              <a:ext uri="{FF2B5EF4-FFF2-40B4-BE49-F238E27FC236}">
                <a16:creationId xmlns:a16="http://schemas.microsoft.com/office/drawing/2014/main" id="{929D8598-5734-4A71-986E-A298AF0E603D}"/>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F9177E95-40A6-4698-82F7-6517349F6C2E}"/>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423382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ACB3A-D8FB-402C-9ABF-27754204FEEC}"/>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3" name="Footer Placeholder 2">
            <a:extLst>
              <a:ext uri="{FF2B5EF4-FFF2-40B4-BE49-F238E27FC236}">
                <a16:creationId xmlns:a16="http://schemas.microsoft.com/office/drawing/2014/main" id="{6C6E2F50-3DB9-4250-8C39-4FAC3A75BBA7}"/>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17A3AFD0-2C0F-4A8F-A8FC-35AC47CD88AC}"/>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26567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3B84-E00A-4F35-8FFC-E8786A94C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09F565C2-F28E-4FB3-B2D1-E3699C032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06193F84-27BD-4A46-88C3-63C9BC6BC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D4F470-47A7-47EB-9C06-B771F546BD87}"/>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6" name="Footer Placeholder 5">
            <a:extLst>
              <a:ext uri="{FF2B5EF4-FFF2-40B4-BE49-F238E27FC236}">
                <a16:creationId xmlns:a16="http://schemas.microsoft.com/office/drawing/2014/main" id="{A6B2257C-EFB3-4C19-9E3B-A9008232279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2FA6A6E6-84CC-4356-81BA-805F77595927}"/>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70565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4626-29D5-4F30-A5A9-6FC268DF6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4FA0491B-F55D-401D-B3CD-12C8D8E7E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4B2DE4F6-F9DA-4371-B5CC-D107DA417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8A32AE-7D95-414C-A612-3566DA52B237}"/>
              </a:ext>
            </a:extLst>
          </p:cNvPr>
          <p:cNvSpPr>
            <a:spLocks noGrp="1"/>
          </p:cNvSpPr>
          <p:nvPr>
            <p:ph type="dt" sz="half" idx="10"/>
          </p:nvPr>
        </p:nvSpPr>
        <p:spPr/>
        <p:txBody>
          <a:bodyPr/>
          <a:lstStyle/>
          <a:p>
            <a:fld id="{BCD45D80-7A47-4D2A-A494-783152ED3C49}" type="datetimeFigureOut">
              <a:rPr lang="LID4096" smtClean="0"/>
              <a:t>03/02/2024</a:t>
            </a:fld>
            <a:endParaRPr lang="LID4096"/>
          </a:p>
        </p:txBody>
      </p:sp>
      <p:sp>
        <p:nvSpPr>
          <p:cNvPr id="6" name="Footer Placeholder 5">
            <a:extLst>
              <a:ext uri="{FF2B5EF4-FFF2-40B4-BE49-F238E27FC236}">
                <a16:creationId xmlns:a16="http://schemas.microsoft.com/office/drawing/2014/main" id="{2E51B7D1-2DAB-4365-950C-4EE1472AC048}"/>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933D1DD-4623-4BE1-B050-0EA4102BAECB}"/>
              </a:ext>
            </a:extLst>
          </p:cNvPr>
          <p:cNvSpPr>
            <a:spLocks noGrp="1"/>
          </p:cNvSpPr>
          <p:nvPr>
            <p:ph type="sldNum" sz="quarter" idx="12"/>
          </p:nvPr>
        </p:nvSpPr>
        <p:spPr/>
        <p:txBody>
          <a:bodyPr/>
          <a:lstStyle/>
          <a:p>
            <a:fld id="{BD9582EF-E0E5-4251-92F5-27AC7DF1C4F8}" type="slidenum">
              <a:rPr lang="LID4096" smtClean="0"/>
              <a:t>‹#›</a:t>
            </a:fld>
            <a:endParaRPr lang="LID4096"/>
          </a:p>
        </p:txBody>
      </p:sp>
    </p:spTree>
    <p:extLst>
      <p:ext uri="{BB962C8B-B14F-4D97-AF65-F5344CB8AC3E}">
        <p14:creationId xmlns:p14="http://schemas.microsoft.com/office/powerpoint/2010/main" val="351328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E989B-F1B1-47B4-A4CB-F0B9C163B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4FEC8C06-F34E-42D2-96EF-483090D7D1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6DE66E6-CCEF-451E-AC09-7000BD708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45D80-7A47-4D2A-A494-783152ED3C49}" type="datetimeFigureOut">
              <a:rPr lang="LID4096" smtClean="0"/>
              <a:t>03/02/2024</a:t>
            </a:fld>
            <a:endParaRPr lang="LID4096"/>
          </a:p>
        </p:txBody>
      </p:sp>
      <p:sp>
        <p:nvSpPr>
          <p:cNvPr id="5" name="Footer Placeholder 4">
            <a:extLst>
              <a:ext uri="{FF2B5EF4-FFF2-40B4-BE49-F238E27FC236}">
                <a16:creationId xmlns:a16="http://schemas.microsoft.com/office/drawing/2014/main" id="{052FE8F5-90CE-41F0-A8D7-338D4555B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CA265F93-A1FB-416F-AD98-0E7EB29ED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582EF-E0E5-4251-92F5-27AC7DF1C4F8}" type="slidenum">
              <a:rPr lang="LID4096" smtClean="0"/>
              <a:t>‹#›</a:t>
            </a:fld>
            <a:endParaRPr lang="LID4096"/>
          </a:p>
        </p:txBody>
      </p:sp>
    </p:spTree>
    <p:extLst>
      <p:ext uri="{BB962C8B-B14F-4D97-AF65-F5344CB8AC3E}">
        <p14:creationId xmlns:p14="http://schemas.microsoft.com/office/powerpoint/2010/main" val="3421534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sokrypton/ColabFold" TargetMode="External"/><Relationship Id="rId2" Type="http://schemas.openxmlformats.org/officeDocument/2006/relationships/hyperlink" Target="https://swissmodel.expasy.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lopig.com/blog/2021/07/alphafold-2-is-here-whats-behind-the-structure-prediction-miracl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hyperlink" Target="https://github.com/deepmind/alphafol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biorxiv.org/content/10.1101/2021.08.15.456425v1.full.pdf" TargetMode="External"/><Relationship Id="rId4" Type="http://schemas.openxmlformats.org/officeDocument/2006/relationships/hyperlink" Target="https://github.com/sokrypton/ColabFol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ature.com/articles/nbt.398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alphafold.ebi.ac.uk/"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ebi.ac.uk/Tools/sss/fasta/"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go.epfl.ch/bio-64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owardsdatascience.com/alphafold-based-databases-and-fully-fledged-easy-to-use-alphafold-interfaces-poised-to-baf865c6d75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orxiv.org/content/10.1101/2021.08.15.456425v1" TargetMode="External"/><Relationship Id="rId2" Type="http://schemas.openxmlformats.org/officeDocument/2006/relationships/hyperlink" Target="https://towardsdatascience.com/google-colab-notebooks-are-already-running-deepminds-alphafold-v-2-92b4531ec127" TargetMode="External"/><Relationship Id="rId1" Type="http://schemas.openxmlformats.org/officeDocument/2006/relationships/slideLayout" Target="../slideLayouts/slideLayout1.xml"/><Relationship Id="rId4" Type="http://schemas.openxmlformats.org/officeDocument/2006/relationships/hyperlink" Target="https://towardsdatascience.com/the-hype-on-alphafold-keeps-growing-with-this-new-preprint-a8c1f21d15c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owardsdatascience.com/alphafold-2-spin-offs-three-months-after-its-official-release-90c2d8714757" TargetMode="External"/><Relationship Id="rId1" Type="http://schemas.openxmlformats.org/officeDocument/2006/relationships/slideLayout" Target="../slideLayouts/slideLayout2.xml"/><Relationship Id="rId4" Type="http://schemas.openxmlformats.org/officeDocument/2006/relationships/hyperlink" Target="https://www.biorxiv.org/content/10.1101/2021.09.26.461876v1"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towardsdatascience.com/alphafold-2-spin-offs-three-months-after-its-official-release-90c2d871475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ameo3d.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owardsdatascience.com/whats-up-after-alphafold-on-ml-for-structural-biology-7bb9758925b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onlinelibrary.wiley.com/doi/10.1002/prot.26515"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pubmed.ncbi.nlm.nih.gov/37503072/" TargetMode="External"/><Relationship Id="rId2" Type="http://schemas.openxmlformats.org/officeDocument/2006/relationships/hyperlink" Target="https://onlinelibrary.wiley.com/doi/full/10.1002/prot.26570"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onlinelibrary.wiley.com/doi/10.1002/prot.2655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s://pub.towardsai.net/new-ai-method-for-protein-structure-prediction-handles-all-kinds-of-biologically-relevant-molecules-46e4dc2352a1"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frontiersin.org/articles/10.3389/fmolb.2015.00056/full" TargetMode="External"/><Relationship Id="rId1" Type="http://schemas.openxmlformats.org/officeDocument/2006/relationships/slideLayout" Target="../slideLayouts/slideLayout2.xml"/><Relationship Id="rId4" Type="http://schemas.openxmlformats.org/officeDocument/2006/relationships/hyperlink" Target="https://zhanglab.ccmb.med.umich.edu/TM-alig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ucianoabriata.altervista.org/pdbms/bfactormapper.html" TargetMode="External"/><Relationship Id="rId2" Type="http://schemas.openxmlformats.org/officeDocument/2006/relationships/hyperlink" Target="https://server.poissonboltzmann.org/pdb2pqr" TargetMode="External"/><Relationship Id="rId1" Type="http://schemas.openxmlformats.org/officeDocument/2006/relationships/slideLayout" Target="../slideLayouts/slideLayout2.xml"/><Relationship Id="rId6" Type="http://schemas.openxmlformats.org/officeDocument/2006/relationships/hyperlink" Target="https://psychoprot.epfl.ch/casp13-topology-assessment/" TargetMode="External"/><Relationship Id="rId5" Type="http://schemas.openxmlformats.org/officeDocument/2006/relationships/hyperlink" Target="https://bioserv.rpbs.univ-paris-diderot.fr/services/fpocket/" TargetMode="External"/><Relationship Id="rId4" Type="http://schemas.openxmlformats.org/officeDocument/2006/relationships/hyperlink" Target="https://opm.phar.umich.edu/"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ciencedirect.com/science/article/pii/S1534580721007346" TargetMode="External"/><Relationship Id="rId2" Type="http://schemas.openxmlformats.org/officeDocument/2006/relationships/hyperlink" Target="http://lucianoabriata.altervista.org/papersdata/bib2016.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lab.research.google.com/github/casperg92/MaSIF_colab/blob/main/dMaSIF_Colab_V1.ipynb" TargetMode="External"/><Relationship Id="rId7" Type="http://schemas.openxmlformats.org/officeDocument/2006/relationships/hyperlink" Target="http://ekhidna2.biocenter.helsinki.fi/dali/" TargetMode="External"/><Relationship Id="rId2" Type="http://schemas.openxmlformats.org/officeDocument/2006/relationships/hyperlink" Target="https://pesto.epfl.ch/" TargetMode="External"/><Relationship Id="rId1" Type="http://schemas.openxmlformats.org/officeDocument/2006/relationships/slideLayout" Target="../slideLayouts/slideLayout2.xml"/><Relationship Id="rId6" Type="http://schemas.openxmlformats.org/officeDocument/2006/relationships/hyperlink" Target="https://search.foldseek.com/" TargetMode="External"/><Relationship Id="rId5" Type="http://schemas.openxmlformats.org/officeDocument/2006/relationships/hyperlink" Target="https://www.capri-docking.org/" TargetMode="External"/><Relationship Id="rId4" Type="http://schemas.openxmlformats.org/officeDocument/2006/relationships/hyperlink" Target="https://wenmr.science.uu.n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abriataphd.altervista.org/" TargetMode="External"/><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hyperlink" Target="https://onlinelibrary.wiley.com/doi/10.1002/prot.25787"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onlinelibrary.wiley.com/doi/10.1002/prot.25787"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onlinelibrary.wiley.com/doi/10.1002/prot.25787"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nlinelibrary.wiley.com/doi/10.1002/prot.25787"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A83938-483A-4083-B4A1-663067A23AAA}"/>
              </a:ext>
            </a:extLst>
          </p:cNvPr>
          <p:cNvSpPr txBox="1"/>
          <p:nvPr/>
        </p:nvSpPr>
        <p:spPr>
          <a:xfrm>
            <a:off x="358218" y="405353"/>
            <a:ext cx="11396901" cy="5355312"/>
          </a:xfrm>
          <a:prstGeom prst="rect">
            <a:avLst/>
          </a:prstGeom>
          <a:noFill/>
        </p:spPr>
        <p:txBody>
          <a:bodyPr wrap="square" rtlCol="0">
            <a:spAutoFit/>
          </a:bodyPr>
          <a:lstStyle/>
          <a:p>
            <a:r>
              <a:rPr lang="en-US" sz="2400" b="1" dirty="0"/>
              <a:t>Last class: Where to find experimental protein structures and how to view them</a:t>
            </a:r>
          </a:p>
          <a:p>
            <a:endParaRPr lang="en-US" sz="2400" b="1" dirty="0"/>
          </a:p>
          <a:p>
            <a:r>
              <a:rPr lang="en-US" sz="2400" b="1" dirty="0"/>
              <a:t>Today:</a:t>
            </a:r>
          </a:p>
          <a:p>
            <a:endParaRPr lang="en-US" sz="2400" b="1" dirty="0"/>
          </a:p>
          <a:p>
            <a:pPr marL="285750" indent="-285750">
              <a:buFont typeface="Arial" panose="020B0604020202020204" pitchFamily="34" charset="0"/>
              <a:buChar char="•"/>
            </a:pPr>
            <a:r>
              <a:rPr lang="en-US" sz="2400" b="1" dirty="0"/>
              <a:t>What if there’s no experimental structure of my protein?</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What kinds of analyses can I do on my protein structure or model?</a:t>
            </a:r>
          </a:p>
          <a:p>
            <a:pPr marL="285750" indent="-285750">
              <a:buFont typeface="Arial" panose="020B0604020202020204" pitchFamily="34" charset="0"/>
              <a:buChar char="•"/>
            </a:pPr>
            <a:endParaRPr lang="en-US" b="1" dirty="0"/>
          </a:p>
          <a:p>
            <a:r>
              <a:rPr lang="en-US" sz="2400" b="1" dirty="0"/>
              <a:t>But before we start, choose your protein sequence of interest and model it in:</a:t>
            </a:r>
          </a:p>
          <a:p>
            <a:endParaRPr lang="en-US" sz="2400" b="1" dirty="0"/>
          </a:p>
          <a:p>
            <a:r>
              <a:rPr lang="en-US" sz="2400" b="1" dirty="0">
                <a:hlinkClick r:id="rId2"/>
              </a:rPr>
              <a:t>https://swissmodel.expasy.org/</a:t>
            </a:r>
            <a:r>
              <a:rPr lang="en-US" sz="2400" b="1" dirty="0"/>
              <a:t>   (SM)</a:t>
            </a:r>
          </a:p>
          <a:p>
            <a:endParaRPr lang="en-US" sz="2400" b="1" dirty="0"/>
          </a:p>
          <a:p>
            <a:r>
              <a:rPr lang="en-US" sz="2400" b="1" dirty="0">
                <a:hlinkClick r:id="rId3"/>
              </a:rPr>
              <a:t>https://github.com/sokrypton/ColabFold</a:t>
            </a:r>
            <a:r>
              <a:rPr lang="en-US" sz="2400" b="1" dirty="0"/>
              <a:t> (AF2)</a:t>
            </a:r>
          </a:p>
          <a:p>
            <a:endParaRPr lang="en-US" dirty="0"/>
          </a:p>
          <a:p>
            <a:r>
              <a:rPr lang="en-US" dirty="0"/>
              <a:t> </a:t>
            </a:r>
            <a:endParaRPr lang="LID4096" dirty="0"/>
          </a:p>
        </p:txBody>
      </p:sp>
      <p:sp>
        <p:nvSpPr>
          <p:cNvPr id="5" name="Rectangle 4">
            <a:extLst>
              <a:ext uri="{FF2B5EF4-FFF2-40B4-BE49-F238E27FC236}">
                <a16:creationId xmlns:a16="http://schemas.microsoft.com/office/drawing/2014/main" id="{CFE42E34-FB1F-4B90-8329-8370C2F5965D}"/>
              </a:ext>
            </a:extLst>
          </p:cNvPr>
          <p:cNvSpPr/>
          <p:nvPr/>
        </p:nvSpPr>
        <p:spPr>
          <a:xfrm>
            <a:off x="113121" y="131976"/>
            <a:ext cx="11641998" cy="3175134"/>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2472042B-684D-4FC8-BFCB-984356BC0FB9}"/>
              </a:ext>
            </a:extLst>
          </p:cNvPr>
          <p:cNvSpPr/>
          <p:nvPr/>
        </p:nvSpPr>
        <p:spPr>
          <a:xfrm>
            <a:off x="358219" y="3083009"/>
            <a:ext cx="11475561" cy="2941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extBox 6">
            <a:extLst>
              <a:ext uri="{FF2B5EF4-FFF2-40B4-BE49-F238E27FC236}">
                <a16:creationId xmlns:a16="http://schemas.microsoft.com/office/drawing/2014/main" id="{68C9023B-9089-427B-86EA-CF8C6A4A9534}"/>
              </a:ext>
            </a:extLst>
          </p:cNvPr>
          <p:cNvSpPr txBox="1"/>
          <p:nvPr/>
        </p:nvSpPr>
        <p:spPr>
          <a:xfrm>
            <a:off x="358220" y="5572378"/>
            <a:ext cx="11321590" cy="954107"/>
          </a:xfrm>
          <a:prstGeom prst="rect">
            <a:avLst/>
          </a:prstGeom>
          <a:noFill/>
          <a:ln w="28575">
            <a:solidFill>
              <a:srgbClr val="FF0000"/>
            </a:solidFill>
          </a:ln>
        </p:spPr>
        <p:txBody>
          <a:bodyPr wrap="square" rtlCol="0">
            <a:spAutoFit/>
          </a:bodyPr>
          <a:lstStyle/>
          <a:p>
            <a:pPr algn="ctr"/>
            <a:r>
              <a:rPr lang="en-US" sz="2200" b="1" dirty="0">
                <a:solidFill>
                  <a:srgbClr val="FF0000"/>
                </a:solidFill>
              </a:rPr>
              <a:t>√ Leave the tabs open.                             √ In the </a:t>
            </a:r>
            <a:r>
              <a:rPr lang="en-US" sz="2200" b="1" dirty="0" err="1">
                <a:solidFill>
                  <a:srgbClr val="FF0000"/>
                </a:solidFill>
              </a:rPr>
              <a:t>Colabfold</a:t>
            </a:r>
            <a:r>
              <a:rPr lang="en-US" sz="2200" b="1" dirty="0">
                <a:solidFill>
                  <a:srgbClr val="FF0000"/>
                </a:solidFill>
              </a:rPr>
              <a:t> select </a:t>
            </a:r>
            <a:r>
              <a:rPr lang="en-US" sz="2200" b="1" dirty="0" err="1">
                <a:solidFill>
                  <a:srgbClr val="FF0000"/>
                </a:solidFill>
              </a:rPr>
              <a:t>save_to_google_drive</a:t>
            </a:r>
            <a:r>
              <a:rPr lang="en-US" sz="2200" b="1" dirty="0">
                <a:solidFill>
                  <a:srgbClr val="FF0000"/>
                </a:solidFill>
              </a:rPr>
              <a:t>.</a:t>
            </a:r>
          </a:p>
          <a:p>
            <a:pPr algn="ctr"/>
            <a:endParaRPr lang="en-US" sz="1200" dirty="0">
              <a:solidFill>
                <a:srgbClr val="FF0000"/>
              </a:solidFill>
            </a:endParaRPr>
          </a:p>
          <a:p>
            <a:pPr algn="ctr"/>
            <a:r>
              <a:rPr lang="en-US" sz="2200" dirty="0">
                <a:solidFill>
                  <a:srgbClr val="FF0000"/>
                </a:solidFill>
              </a:rPr>
              <a:t>We’ll come back to this later!</a:t>
            </a:r>
            <a:endParaRPr lang="LID4096" sz="2200" dirty="0">
              <a:solidFill>
                <a:srgbClr val="FF0000"/>
              </a:solidFill>
            </a:endParaRPr>
          </a:p>
        </p:txBody>
      </p:sp>
    </p:spTree>
    <p:extLst>
      <p:ext uri="{BB962C8B-B14F-4D97-AF65-F5344CB8AC3E}">
        <p14:creationId xmlns:p14="http://schemas.microsoft.com/office/powerpoint/2010/main" val="198680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B141FD-C0B1-4988-A59A-08D237D9CA7D}"/>
              </a:ext>
            </a:extLst>
          </p:cNvPr>
          <p:cNvSpPr>
            <a:spLocks noGrp="1"/>
          </p:cNvSpPr>
          <p:nvPr>
            <p:ph type="sldNum" sz="quarter" idx="12"/>
          </p:nvPr>
        </p:nvSpPr>
        <p:spPr/>
        <p:txBody>
          <a:bodyPr/>
          <a:lstStyle/>
          <a:p>
            <a:fld id="{B7BAC2AB-1E6F-4A95-9245-B46318CC102D}" type="slidenum">
              <a:rPr lang="en-US" smtClean="0"/>
              <a:t>10</a:t>
            </a:fld>
            <a:endParaRPr lang="en-US"/>
          </a:p>
        </p:txBody>
      </p:sp>
      <p:pic>
        <p:nvPicPr>
          <p:cNvPr id="2050" name="Picture 2" descr="https://miro.medium.com/max/1050/1*onE9VdDvAAk_4vcUNxjhEA.png">
            <a:extLst>
              <a:ext uri="{FF2B5EF4-FFF2-40B4-BE49-F238E27FC236}">
                <a16:creationId xmlns:a16="http://schemas.microsoft.com/office/drawing/2014/main" id="{A69446AB-69FA-477C-8C8B-67B9B53BD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9" y="871539"/>
            <a:ext cx="8162925" cy="4029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9DD2E6-E509-4F4D-A595-AC99A87F1952}"/>
              </a:ext>
            </a:extLst>
          </p:cNvPr>
          <p:cNvSpPr txBox="1"/>
          <p:nvPr/>
        </p:nvSpPr>
        <p:spPr>
          <a:xfrm>
            <a:off x="1524000" y="5343347"/>
            <a:ext cx="9144000" cy="830997"/>
          </a:xfrm>
          <a:prstGeom prst="rect">
            <a:avLst/>
          </a:prstGeom>
          <a:noFill/>
        </p:spPr>
        <p:txBody>
          <a:bodyPr wrap="square" rtlCol="0">
            <a:spAutoFit/>
          </a:bodyPr>
          <a:lstStyle/>
          <a:p>
            <a:pPr algn="ctr"/>
            <a:r>
              <a:rPr lang="en-US" sz="2400" b="1" dirty="0"/>
              <a:t>In CASP14 we could truly acknowledge that </a:t>
            </a:r>
            <a:r>
              <a:rPr lang="en-US" sz="2400" b="1" dirty="0" err="1"/>
              <a:t>Deepmind</a:t>
            </a:r>
            <a:endParaRPr lang="en-US" sz="2400" b="1" dirty="0"/>
          </a:p>
          <a:p>
            <a:pPr algn="ctr"/>
            <a:r>
              <a:rPr lang="en-US" sz="2400" b="1" dirty="0"/>
              <a:t>did beat the academic groups by far</a:t>
            </a:r>
            <a:endParaRPr lang="LID4096" sz="2400" b="1" dirty="0"/>
          </a:p>
        </p:txBody>
      </p:sp>
    </p:spTree>
    <p:extLst>
      <p:ext uri="{BB962C8B-B14F-4D97-AF65-F5344CB8AC3E}">
        <p14:creationId xmlns:p14="http://schemas.microsoft.com/office/powerpoint/2010/main" val="26208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247247-3ED3-4BA7-BB87-89BD9ABB7E63}"/>
              </a:ext>
            </a:extLst>
          </p:cNvPr>
          <p:cNvSpPr txBox="1"/>
          <p:nvPr/>
        </p:nvSpPr>
        <p:spPr>
          <a:xfrm>
            <a:off x="1524000" y="361951"/>
            <a:ext cx="9144000" cy="4524315"/>
          </a:xfrm>
          <a:prstGeom prst="rect">
            <a:avLst/>
          </a:prstGeom>
          <a:noFill/>
        </p:spPr>
        <p:txBody>
          <a:bodyPr wrap="square" rtlCol="0">
            <a:spAutoFit/>
          </a:bodyPr>
          <a:lstStyle/>
          <a:p>
            <a:pPr algn="ctr"/>
            <a:r>
              <a:rPr lang="en-US" sz="4800" b="1" dirty="0"/>
              <a:t>How does </a:t>
            </a:r>
            <a:r>
              <a:rPr lang="en-US" sz="4800" b="1" dirty="0" err="1"/>
              <a:t>AlphaFold</a:t>
            </a:r>
            <a:r>
              <a:rPr lang="en-US" sz="4800" b="1" dirty="0"/>
              <a:t> 2 work?</a:t>
            </a:r>
          </a:p>
          <a:p>
            <a:pPr algn="ctr"/>
            <a:endParaRPr lang="en-US" sz="2400" b="1" dirty="0"/>
          </a:p>
          <a:p>
            <a:pPr algn="ctr"/>
            <a:r>
              <a:rPr lang="en-US" sz="2400" b="1" dirty="0"/>
              <a:t>Of course I don’t get it in full</a:t>
            </a:r>
          </a:p>
          <a:p>
            <a:pPr algn="ctr"/>
            <a:endParaRPr lang="en-US" sz="2400" b="1" dirty="0"/>
          </a:p>
          <a:p>
            <a:pPr algn="ctr"/>
            <a:r>
              <a:rPr lang="en-US" sz="2400" b="1" dirty="0"/>
              <a:t>(</a:t>
            </a:r>
            <a:r>
              <a:rPr lang="en-US" sz="2400" b="1" dirty="0" err="1"/>
              <a:t>Deepmind’s</a:t>
            </a:r>
            <a:r>
              <a:rPr lang="en-US" sz="2400" b="1" dirty="0"/>
              <a:t> paper in Nature actually presents elements that are new even to the people working broadly on machine learning),</a:t>
            </a:r>
          </a:p>
          <a:p>
            <a:pPr algn="ctr"/>
            <a:endParaRPr lang="en-US" sz="2400" b="1" dirty="0"/>
          </a:p>
          <a:p>
            <a:pPr algn="ctr"/>
            <a:r>
              <a:rPr lang="en-US" sz="2400" b="1" dirty="0"/>
              <a:t>So I keep this short and focused in comparing AF2 to what the others are doing so far (including AF1)…</a:t>
            </a:r>
          </a:p>
          <a:p>
            <a:pPr algn="ctr"/>
            <a:endParaRPr lang="en-US" sz="2400" b="1" dirty="0"/>
          </a:p>
          <a:p>
            <a:pPr algn="ctr"/>
            <a:r>
              <a:rPr lang="en-US" sz="2400" b="1" dirty="0"/>
              <a:t>…only stressing a couple of very practical points.</a:t>
            </a:r>
          </a:p>
        </p:txBody>
      </p:sp>
    </p:spTree>
    <p:extLst>
      <p:ext uri="{BB962C8B-B14F-4D97-AF65-F5344CB8AC3E}">
        <p14:creationId xmlns:p14="http://schemas.microsoft.com/office/powerpoint/2010/main" val="313955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DDCD78-595B-4590-BD65-F161238A68F4}"/>
              </a:ext>
            </a:extLst>
          </p:cNvPr>
          <p:cNvPicPr>
            <a:picLocks noChangeAspect="1"/>
          </p:cNvPicPr>
          <p:nvPr/>
        </p:nvPicPr>
        <p:blipFill>
          <a:blip r:embed="rId2"/>
          <a:stretch>
            <a:fillRect/>
          </a:stretch>
        </p:blipFill>
        <p:spPr>
          <a:xfrm>
            <a:off x="1524000" y="-249734"/>
            <a:ext cx="9144000" cy="3509367"/>
          </a:xfrm>
          <a:prstGeom prst="rect">
            <a:avLst/>
          </a:prstGeom>
        </p:spPr>
      </p:pic>
      <p:sp>
        <p:nvSpPr>
          <p:cNvPr id="7" name="Rectangle 6">
            <a:extLst>
              <a:ext uri="{FF2B5EF4-FFF2-40B4-BE49-F238E27FC236}">
                <a16:creationId xmlns:a16="http://schemas.microsoft.com/office/drawing/2014/main" id="{3A0680AA-DD42-4766-A948-7B7392948B5C}"/>
              </a:ext>
            </a:extLst>
          </p:cNvPr>
          <p:cNvSpPr/>
          <p:nvPr/>
        </p:nvSpPr>
        <p:spPr>
          <a:xfrm>
            <a:off x="1524000" y="3477330"/>
            <a:ext cx="9144000" cy="3293209"/>
          </a:xfrm>
          <a:prstGeom prst="rect">
            <a:avLst/>
          </a:prstGeom>
        </p:spPr>
        <p:txBody>
          <a:bodyPr wrap="square">
            <a:spAutoFit/>
          </a:bodyPr>
          <a:lstStyle/>
          <a:p>
            <a:r>
              <a:rPr lang="en-US" sz="1600" dirty="0"/>
              <a:t>* Builds an MSA and detects templates, extracts the information from them using a neural network</a:t>
            </a:r>
          </a:p>
          <a:p>
            <a:r>
              <a:rPr lang="en-US" sz="1600" dirty="0"/>
              <a:t>	- no explicit coevolution calculations</a:t>
            </a:r>
          </a:p>
          <a:p>
            <a:r>
              <a:rPr lang="en-US" sz="1600" dirty="0"/>
              <a:t>	- the MSA is cleaned and paired internally –so far the AF2 is the ONLY one doing this!</a:t>
            </a:r>
          </a:p>
          <a:p>
            <a:r>
              <a:rPr lang="en-US" sz="1600" dirty="0"/>
              <a:t>     … and then passes that information to another neural network that produces the 3D model</a:t>
            </a:r>
          </a:p>
          <a:p>
            <a:r>
              <a:rPr lang="en-US" sz="1600" dirty="0"/>
              <a:t>          - no folding as in AF1 or every other structure predictor… the network itself builds the 3D model.</a:t>
            </a:r>
          </a:p>
          <a:p>
            <a:endParaRPr lang="en-US" sz="800" dirty="0"/>
          </a:p>
          <a:p>
            <a:r>
              <a:rPr lang="en-US" sz="1600" dirty="0"/>
              <a:t>* The model works iteratively. After generating a structure, it will take all the information (</a:t>
            </a:r>
            <a:r>
              <a:rPr lang="en-US" sz="1600" i="1" dirty="0"/>
              <a:t>i.e.</a:t>
            </a:r>
            <a:r>
              <a:rPr lang="en-US" sz="1600" dirty="0"/>
              <a:t> MSA representation, pair representation </a:t>
            </a:r>
            <a:r>
              <a:rPr lang="en-US" sz="1600" i="1" dirty="0"/>
              <a:t>and</a:t>
            </a:r>
            <a:r>
              <a:rPr lang="en-US" sz="1600" dirty="0"/>
              <a:t> predicted structure) and pass it back to the beginning of the </a:t>
            </a:r>
            <a:r>
              <a:rPr lang="en-US" sz="1600" dirty="0" err="1"/>
              <a:t>Evoformer</a:t>
            </a:r>
            <a:r>
              <a:rPr lang="en-US" sz="1600" dirty="0"/>
              <a:t> blocks, the second part of our diagram</a:t>
            </a:r>
          </a:p>
          <a:p>
            <a:endParaRPr lang="en-US" sz="800" dirty="0"/>
          </a:p>
          <a:p>
            <a:r>
              <a:rPr lang="en-US" sz="1600" dirty="0"/>
              <a:t>* The network outputs not only 3D models but also confidence predictions (more later)</a:t>
            </a:r>
          </a:p>
          <a:p>
            <a:endParaRPr lang="en-US" sz="800" dirty="0"/>
          </a:p>
          <a:p>
            <a:r>
              <a:rPr lang="en-US" sz="1600" dirty="0"/>
              <a:t>* Network is end-to-end differentiable, which is important for spin off applications like design.</a:t>
            </a:r>
          </a:p>
          <a:p>
            <a:endParaRPr lang="en-US" sz="1200" dirty="0"/>
          </a:p>
          <a:p>
            <a:r>
              <a:rPr lang="en-US" sz="1200" b="1" dirty="0"/>
              <a:t>More in original paper and in </a:t>
            </a:r>
            <a:r>
              <a:rPr lang="en-US" sz="1200" b="1" dirty="0">
                <a:hlinkClick r:id="rId3"/>
              </a:rPr>
              <a:t>https://www.blopig.com/blog/2021/07/alphafold-2-is-here-whats-behind-the-structure-prediction-miracle/</a:t>
            </a:r>
            <a:r>
              <a:rPr lang="en-US" sz="1200" b="1" dirty="0"/>
              <a:t> </a:t>
            </a:r>
          </a:p>
        </p:txBody>
      </p:sp>
      <p:pic>
        <p:nvPicPr>
          <p:cNvPr id="2" name="Picture 1">
            <a:extLst>
              <a:ext uri="{FF2B5EF4-FFF2-40B4-BE49-F238E27FC236}">
                <a16:creationId xmlns:a16="http://schemas.microsoft.com/office/drawing/2014/main" id="{578EACC0-A2BC-4DAC-888E-472D257475CA}"/>
              </a:ext>
            </a:extLst>
          </p:cNvPr>
          <p:cNvPicPr>
            <a:picLocks noChangeAspect="1"/>
          </p:cNvPicPr>
          <p:nvPr/>
        </p:nvPicPr>
        <p:blipFill rotWithShape="1">
          <a:blip r:embed="rId4"/>
          <a:srcRect b="4954"/>
          <a:stretch/>
        </p:blipFill>
        <p:spPr>
          <a:xfrm>
            <a:off x="1524000" y="0"/>
            <a:ext cx="9144000" cy="3410029"/>
          </a:xfrm>
          <a:prstGeom prst="rect">
            <a:avLst/>
          </a:prstGeom>
        </p:spPr>
      </p:pic>
    </p:spTree>
    <p:extLst>
      <p:ext uri="{BB962C8B-B14F-4D97-AF65-F5344CB8AC3E}">
        <p14:creationId xmlns:p14="http://schemas.microsoft.com/office/powerpoint/2010/main" val="19715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E72EBE-319C-4413-852F-69E31838A8C9}"/>
              </a:ext>
            </a:extLst>
          </p:cNvPr>
          <p:cNvSpPr>
            <a:spLocks noGrp="1"/>
          </p:cNvSpPr>
          <p:nvPr>
            <p:ph type="sldNum" sz="quarter" idx="12"/>
          </p:nvPr>
        </p:nvSpPr>
        <p:spPr/>
        <p:txBody>
          <a:bodyPr/>
          <a:lstStyle/>
          <a:p>
            <a:fld id="{B7BAC2AB-1E6F-4A95-9245-B46318CC102D}" type="slidenum">
              <a:rPr lang="en-US" smtClean="0"/>
              <a:t>13</a:t>
            </a:fld>
            <a:endParaRPr lang="en-US"/>
          </a:p>
        </p:txBody>
      </p:sp>
      <p:sp>
        <p:nvSpPr>
          <p:cNvPr id="5" name="Rectangle 4">
            <a:extLst>
              <a:ext uri="{FF2B5EF4-FFF2-40B4-BE49-F238E27FC236}">
                <a16:creationId xmlns:a16="http://schemas.microsoft.com/office/drawing/2014/main" id="{1374DCDB-9ED3-470A-B787-BDD10B6E090C}"/>
              </a:ext>
            </a:extLst>
          </p:cNvPr>
          <p:cNvSpPr/>
          <p:nvPr/>
        </p:nvSpPr>
        <p:spPr>
          <a:xfrm>
            <a:off x="1678632" y="282059"/>
            <a:ext cx="9664184" cy="3293209"/>
          </a:xfrm>
          <a:prstGeom prst="rect">
            <a:avLst/>
          </a:prstGeom>
        </p:spPr>
        <p:txBody>
          <a:bodyPr wrap="none">
            <a:spAutoFit/>
          </a:bodyPr>
          <a:lstStyle/>
          <a:p>
            <a:r>
              <a:rPr lang="es-AR" sz="2600" b="1" dirty="0" err="1"/>
              <a:t>How</a:t>
            </a:r>
            <a:r>
              <a:rPr lang="es-AR" sz="2600" b="1" dirty="0"/>
              <a:t> </a:t>
            </a:r>
            <a:r>
              <a:rPr lang="es-AR" sz="2600" b="1" dirty="0" err="1"/>
              <a:t>to</a:t>
            </a:r>
            <a:r>
              <a:rPr lang="es-AR" sz="2600" b="1" dirty="0"/>
              <a:t> use </a:t>
            </a:r>
            <a:r>
              <a:rPr lang="es-AR" sz="2600" b="1" dirty="0" err="1"/>
              <a:t>AlphaFold</a:t>
            </a:r>
            <a:r>
              <a:rPr lang="es-AR" sz="2600" b="1" dirty="0"/>
              <a:t> 2</a:t>
            </a:r>
          </a:p>
          <a:p>
            <a:r>
              <a:rPr lang="es-AR" sz="2000" b="1" dirty="0"/>
              <a:t>                  				(</a:t>
            </a:r>
            <a:r>
              <a:rPr lang="es-AR" sz="2000" b="1" dirty="0" err="1"/>
              <a:t>have</a:t>
            </a:r>
            <a:r>
              <a:rPr lang="es-AR" sz="2000" b="1" dirty="0"/>
              <a:t> </a:t>
            </a:r>
            <a:r>
              <a:rPr lang="es-AR" sz="2000" b="1" dirty="0" err="1"/>
              <a:t>you</a:t>
            </a:r>
            <a:r>
              <a:rPr lang="es-AR" sz="2000" b="1" dirty="0"/>
              <a:t> </a:t>
            </a:r>
            <a:r>
              <a:rPr lang="es-AR" sz="2000" b="1" dirty="0" err="1"/>
              <a:t>used</a:t>
            </a:r>
            <a:r>
              <a:rPr lang="es-AR" sz="2000" b="1" dirty="0"/>
              <a:t> </a:t>
            </a:r>
            <a:r>
              <a:rPr lang="es-AR" sz="2000" b="1" dirty="0" err="1"/>
              <a:t>it</a:t>
            </a:r>
            <a:r>
              <a:rPr lang="es-AR" sz="2000" b="1" dirty="0"/>
              <a:t> </a:t>
            </a:r>
            <a:r>
              <a:rPr lang="es-AR" sz="2000" b="1" dirty="0" err="1"/>
              <a:t>already</a:t>
            </a:r>
            <a:r>
              <a:rPr lang="es-AR" sz="2000" b="1" dirty="0"/>
              <a:t>?)</a:t>
            </a:r>
          </a:p>
          <a:p>
            <a:endParaRPr lang="es-AR" b="1" dirty="0"/>
          </a:p>
          <a:p>
            <a:endParaRPr lang="es-AR" b="1" dirty="0"/>
          </a:p>
          <a:p>
            <a:r>
              <a:rPr lang="es-AR" b="1" dirty="0" err="1"/>
              <a:t>Download</a:t>
            </a:r>
            <a:r>
              <a:rPr lang="es-AR" b="1" dirty="0"/>
              <a:t> 2.2 TB </a:t>
            </a:r>
            <a:r>
              <a:rPr lang="es-AR" b="1" dirty="0">
                <a:hlinkClick r:id="rId2"/>
              </a:rPr>
              <a:t>https://github.com/deepmind/alphafold</a:t>
            </a:r>
            <a:r>
              <a:rPr lang="es-AR" b="1" dirty="0"/>
              <a:t> and </a:t>
            </a:r>
            <a:r>
              <a:rPr lang="es-AR" b="1" dirty="0" err="1"/>
              <a:t>install</a:t>
            </a:r>
            <a:r>
              <a:rPr lang="es-AR" b="1" dirty="0"/>
              <a:t> </a:t>
            </a:r>
            <a:r>
              <a:rPr lang="es-AR" b="1" dirty="0" err="1"/>
              <a:t>everything</a:t>
            </a:r>
            <a:r>
              <a:rPr lang="es-AR" b="1" dirty="0"/>
              <a:t> + </a:t>
            </a:r>
            <a:r>
              <a:rPr lang="es-AR" b="1" dirty="0" err="1"/>
              <a:t>get</a:t>
            </a:r>
            <a:r>
              <a:rPr lang="es-AR" b="1" dirty="0"/>
              <a:t> a Good GPU.</a:t>
            </a:r>
          </a:p>
          <a:p>
            <a:endParaRPr lang="es-AR" b="1" dirty="0"/>
          </a:p>
          <a:p>
            <a:endParaRPr lang="es-AR" b="1" dirty="0"/>
          </a:p>
          <a:p>
            <a:endParaRPr lang="es-AR" b="1" dirty="0"/>
          </a:p>
          <a:p>
            <a:endParaRPr lang="es-AR" b="1" dirty="0"/>
          </a:p>
          <a:p>
            <a:endParaRPr lang="es-AR" b="1" dirty="0"/>
          </a:p>
          <a:p>
            <a:r>
              <a:rPr lang="es-AR" b="1" dirty="0" err="1"/>
              <a:t>Or</a:t>
            </a:r>
            <a:r>
              <a:rPr lang="es-AR" b="1" dirty="0"/>
              <a:t> …</a:t>
            </a:r>
          </a:p>
        </p:txBody>
      </p:sp>
    </p:spTree>
    <p:extLst>
      <p:ext uri="{BB962C8B-B14F-4D97-AF65-F5344CB8AC3E}">
        <p14:creationId xmlns:p14="http://schemas.microsoft.com/office/powerpoint/2010/main" val="232184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247247-3ED3-4BA7-BB87-89BD9ABB7E63}"/>
              </a:ext>
            </a:extLst>
          </p:cNvPr>
          <p:cNvSpPr txBox="1"/>
          <p:nvPr/>
        </p:nvSpPr>
        <p:spPr>
          <a:xfrm>
            <a:off x="1524000" y="0"/>
            <a:ext cx="9144000" cy="523220"/>
          </a:xfrm>
          <a:prstGeom prst="rect">
            <a:avLst/>
          </a:prstGeom>
          <a:noFill/>
        </p:spPr>
        <p:txBody>
          <a:bodyPr wrap="square" rtlCol="0">
            <a:spAutoFit/>
          </a:bodyPr>
          <a:lstStyle/>
          <a:p>
            <a:pPr algn="ctr"/>
            <a:r>
              <a:rPr lang="en-US" sz="2800" b="1" dirty="0"/>
              <a:t>Using AF2 in the era of online programming tools</a:t>
            </a:r>
          </a:p>
        </p:txBody>
      </p:sp>
      <p:grpSp>
        <p:nvGrpSpPr>
          <p:cNvPr id="2" name="Group 1">
            <a:extLst>
              <a:ext uri="{FF2B5EF4-FFF2-40B4-BE49-F238E27FC236}">
                <a16:creationId xmlns:a16="http://schemas.microsoft.com/office/drawing/2014/main" id="{30ABE359-EC1C-449F-A5EF-D9D6AFDB2629}"/>
              </a:ext>
            </a:extLst>
          </p:cNvPr>
          <p:cNvGrpSpPr/>
          <p:nvPr/>
        </p:nvGrpSpPr>
        <p:grpSpPr>
          <a:xfrm>
            <a:off x="1524000" y="597577"/>
            <a:ext cx="9144000" cy="6641603"/>
            <a:chOff x="0" y="597576"/>
            <a:chExt cx="9144000" cy="6641603"/>
          </a:xfrm>
        </p:grpSpPr>
        <p:pic>
          <p:nvPicPr>
            <p:cNvPr id="3" name="Picture 2">
              <a:extLst>
                <a:ext uri="{FF2B5EF4-FFF2-40B4-BE49-F238E27FC236}">
                  <a16:creationId xmlns:a16="http://schemas.microsoft.com/office/drawing/2014/main" id="{C7AE7A2C-F515-454F-ABC9-7A2894F83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725" y="597576"/>
              <a:ext cx="993801" cy="979317"/>
            </a:xfrm>
            <a:prstGeom prst="rect">
              <a:avLst/>
            </a:prstGeom>
          </p:spPr>
        </p:pic>
        <p:pic>
          <p:nvPicPr>
            <p:cNvPr id="5" name="Picture 4">
              <a:extLst>
                <a:ext uri="{FF2B5EF4-FFF2-40B4-BE49-F238E27FC236}">
                  <a16:creationId xmlns:a16="http://schemas.microsoft.com/office/drawing/2014/main" id="{7CF96F89-3320-41E4-9CDA-31C627F8E415}"/>
                </a:ext>
              </a:extLst>
            </p:cNvPr>
            <p:cNvPicPr>
              <a:picLocks noChangeAspect="1"/>
            </p:cNvPicPr>
            <p:nvPr/>
          </p:nvPicPr>
          <p:blipFill>
            <a:blip r:embed="rId3"/>
            <a:stretch>
              <a:fillRect/>
            </a:stretch>
          </p:blipFill>
          <p:spPr>
            <a:xfrm>
              <a:off x="142875" y="752475"/>
              <a:ext cx="6096000" cy="666750"/>
            </a:xfrm>
            <a:prstGeom prst="rect">
              <a:avLst/>
            </a:prstGeom>
          </p:spPr>
        </p:pic>
        <p:sp>
          <p:nvSpPr>
            <p:cNvPr id="7" name="TextBox 6">
              <a:extLst>
                <a:ext uri="{FF2B5EF4-FFF2-40B4-BE49-F238E27FC236}">
                  <a16:creationId xmlns:a16="http://schemas.microsoft.com/office/drawing/2014/main" id="{2D65F94F-1523-4484-95BA-6D861CF56CFD}"/>
                </a:ext>
              </a:extLst>
            </p:cNvPr>
            <p:cNvSpPr txBox="1"/>
            <p:nvPr/>
          </p:nvSpPr>
          <p:spPr>
            <a:xfrm>
              <a:off x="133350" y="6038850"/>
              <a:ext cx="8105775" cy="1200329"/>
            </a:xfrm>
            <a:prstGeom prst="rect">
              <a:avLst/>
            </a:prstGeom>
            <a:noFill/>
          </p:spPr>
          <p:txBody>
            <a:bodyPr wrap="square" rtlCol="0">
              <a:spAutoFit/>
            </a:bodyPr>
            <a:lstStyle/>
            <a:p>
              <a:r>
                <a:rPr lang="en-US" dirty="0">
                  <a:hlinkClick r:id="rId4"/>
                </a:rPr>
                <a:t>https://github.com/sokrypton/ColabFold</a:t>
              </a:r>
              <a:endParaRPr lang="en-US" dirty="0"/>
            </a:p>
            <a:p>
              <a:r>
                <a:rPr lang="en-US" dirty="0">
                  <a:hlinkClick r:id="rId5"/>
                </a:rPr>
                <a:t>https://www.biorxiv.org/content/10.1101/2021.08.15.456425v1.full.pdf</a:t>
              </a:r>
              <a:endParaRPr lang="en-US" dirty="0"/>
            </a:p>
            <a:p>
              <a:endParaRPr lang="en-US" dirty="0"/>
            </a:p>
            <a:p>
              <a:endParaRPr lang="LID4096" dirty="0"/>
            </a:p>
          </p:txBody>
        </p:sp>
        <p:pic>
          <p:nvPicPr>
            <p:cNvPr id="8" name="Picture 2" descr="https://miro.medium.com/max/1400/1*6ICMcLnZyF6ZaJk-AaszGw.png">
              <a:extLst>
                <a:ext uri="{FF2B5EF4-FFF2-40B4-BE49-F238E27FC236}">
                  <a16:creationId xmlns:a16="http://schemas.microsoft.com/office/drawing/2014/main" id="{1DE7BB74-C25F-4AB7-93BF-94274436F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8937"/>
              <a:ext cx="9144000" cy="2730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6002C1-F6F8-443F-8AF0-F015AEF5C85B}"/>
                </a:ext>
              </a:extLst>
            </p:cNvPr>
            <p:cNvSpPr txBox="1"/>
            <p:nvPr/>
          </p:nvSpPr>
          <p:spPr>
            <a:xfrm>
              <a:off x="0" y="4889664"/>
              <a:ext cx="9144000" cy="800219"/>
            </a:xfrm>
            <a:prstGeom prst="rect">
              <a:avLst/>
            </a:prstGeom>
            <a:noFill/>
          </p:spPr>
          <p:txBody>
            <a:bodyPr wrap="square" rtlCol="0">
              <a:spAutoFit/>
            </a:bodyPr>
            <a:lstStyle/>
            <a:p>
              <a:pPr algn="ctr"/>
              <a:r>
                <a:rPr lang="en-US" b="1" i="1" dirty="0"/>
                <a:t>Not just AF2, but also an efficient MSA builder, MMseqs2</a:t>
              </a:r>
            </a:p>
            <a:p>
              <a:pPr algn="ctr"/>
              <a:endParaRPr lang="en-US" sz="1000" b="1" i="1" dirty="0"/>
            </a:p>
            <a:p>
              <a:pPr algn="ctr"/>
              <a:r>
                <a:rPr lang="en-US" b="1" i="1" dirty="0"/>
                <a:t>No need to download tons of sequences (as in AF2) because you call MMseqs2 from a server</a:t>
              </a:r>
            </a:p>
          </p:txBody>
        </p:sp>
      </p:grpSp>
    </p:spTree>
    <p:extLst>
      <p:ext uri="{BB962C8B-B14F-4D97-AF65-F5344CB8AC3E}">
        <p14:creationId xmlns:p14="http://schemas.microsoft.com/office/powerpoint/2010/main" val="37305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E78164-E4AA-4BCE-B972-AE93B10969A5}"/>
              </a:ext>
            </a:extLst>
          </p:cNvPr>
          <p:cNvSpPr/>
          <p:nvPr/>
        </p:nvSpPr>
        <p:spPr>
          <a:xfrm>
            <a:off x="2059854" y="6383460"/>
            <a:ext cx="7709355" cy="369332"/>
          </a:xfrm>
          <a:prstGeom prst="rect">
            <a:avLst/>
          </a:prstGeom>
        </p:spPr>
        <p:txBody>
          <a:bodyPr wrap="none">
            <a:spAutoFit/>
          </a:bodyPr>
          <a:lstStyle/>
          <a:p>
            <a:r>
              <a:rPr lang="en-US" dirty="0">
                <a:hlinkClick r:id="rId2"/>
              </a:rPr>
              <a:t>MMseqs2 at </a:t>
            </a:r>
            <a:r>
              <a:rPr lang="en-US" i="1" dirty="0">
                <a:hlinkClick r:id="rId2"/>
              </a:rPr>
              <a:t>Nature Biotechnology</a:t>
            </a:r>
            <a:r>
              <a:rPr lang="en-US" dirty="0">
                <a:hlinkClick r:id="rId2"/>
              </a:rPr>
              <a:t>: </a:t>
            </a:r>
            <a:r>
              <a:rPr lang="LID4096" dirty="0">
                <a:hlinkClick r:id="rId2"/>
              </a:rPr>
              <a:t>https://www.nature.com/articles/nbt.3988</a:t>
            </a:r>
            <a:r>
              <a:rPr lang="en-US" dirty="0"/>
              <a:t> </a:t>
            </a:r>
            <a:endParaRPr lang="LID4096" dirty="0"/>
          </a:p>
        </p:txBody>
      </p:sp>
      <p:pic>
        <p:nvPicPr>
          <p:cNvPr id="5" name="Picture 4">
            <a:extLst>
              <a:ext uri="{FF2B5EF4-FFF2-40B4-BE49-F238E27FC236}">
                <a16:creationId xmlns:a16="http://schemas.microsoft.com/office/drawing/2014/main" id="{512DE820-9A3A-4C6B-AED0-CF9DF0A2684F}"/>
              </a:ext>
            </a:extLst>
          </p:cNvPr>
          <p:cNvPicPr>
            <a:picLocks noChangeAspect="1"/>
          </p:cNvPicPr>
          <p:nvPr/>
        </p:nvPicPr>
        <p:blipFill>
          <a:blip r:embed="rId3"/>
          <a:stretch>
            <a:fillRect/>
          </a:stretch>
        </p:blipFill>
        <p:spPr>
          <a:xfrm>
            <a:off x="1897304" y="103695"/>
            <a:ext cx="8374771" cy="6288862"/>
          </a:xfrm>
          <a:prstGeom prst="rect">
            <a:avLst/>
          </a:prstGeom>
        </p:spPr>
      </p:pic>
    </p:spTree>
    <p:extLst>
      <p:ext uri="{BB962C8B-B14F-4D97-AF65-F5344CB8AC3E}">
        <p14:creationId xmlns:p14="http://schemas.microsoft.com/office/powerpoint/2010/main" val="229071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359F14-A093-48C8-ADF1-BC70C7BE4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981075"/>
            <a:ext cx="6667500" cy="3581400"/>
          </a:xfrm>
          <a:prstGeom prst="rect">
            <a:avLst/>
          </a:prstGeom>
        </p:spPr>
      </p:pic>
      <p:sp>
        <p:nvSpPr>
          <p:cNvPr id="7" name="TextBox 6">
            <a:extLst>
              <a:ext uri="{FF2B5EF4-FFF2-40B4-BE49-F238E27FC236}">
                <a16:creationId xmlns:a16="http://schemas.microsoft.com/office/drawing/2014/main" id="{D2724C47-84EE-4A73-BFE0-D4C4B3CD38BD}"/>
              </a:ext>
            </a:extLst>
          </p:cNvPr>
          <p:cNvSpPr txBox="1"/>
          <p:nvPr/>
        </p:nvSpPr>
        <p:spPr>
          <a:xfrm>
            <a:off x="1524000" y="4972050"/>
            <a:ext cx="9144000" cy="1569660"/>
          </a:xfrm>
          <a:prstGeom prst="rect">
            <a:avLst/>
          </a:prstGeom>
          <a:noFill/>
        </p:spPr>
        <p:txBody>
          <a:bodyPr wrap="square" rtlCol="0">
            <a:spAutoFit/>
          </a:bodyPr>
          <a:lstStyle/>
          <a:p>
            <a:pPr algn="ctr"/>
            <a:r>
              <a:rPr lang="en-US" sz="2400" i="1" dirty="0"/>
              <a:t>Complete with global, residue-wise and</a:t>
            </a:r>
          </a:p>
          <a:p>
            <a:pPr algn="ctr"/>
            <a:r>
              <a:rPr lang="en-US" sz="2400" i="1" dirty="0"/>
              <a:t>residue-residue quality estimates!</a:t>
            </a:r>
          </a:p>
          <a:p>
            <a:pPr algn="ctr"/>
            <a:endParaRPr lang="en-US" sz="2400" i="1" dirty="0"/>
          </a:p>
          <a:p>
            <a:pPr algn="ctr"/>
            <a:r>
              <a:rPr lang="en-US" sz="2400" i="1" dirty="0"/>
              <a:t>And even in-</a:t>
            </a:r>
            <a:r>
              <a:rPr lang="en-US" sz="2400" i="1" dirty="0" err="1"/>
              <a:t>colab</a:t>
            </a:r>
            <a:r>
              <a:rPr lang="en-US" sz="2400" i="1" dirty="0"/>
              <a:t> relaxation with MD</a:t>
            </a:r>
          </a:p>
        </p:txBody>
      </p:sp>
      <p:sp>
        <p:nvSpPr>
          <p:cNvPr id="9" name="TextBox 8">
            <a:extLst>
              <a:ext uri="{FF2B5EF4-FFF2-40B4-BE49-F238E27FC236}">
                <a16:creationId xmlns:a16="http://schemas.microsoft.com/office/drawing/2014/main" id="{B4A1303D-7952-4EC5-BA03-C3AE78CE3079}"/>
              </a:ext>
            </a:extLst>
          </p:cNvPr>
          <p:cNvSpPr txBox="1"/>
          <p:nvPr/>
        </p:nvSpPr>
        <p:spPr>
          <a:xfrm>
            <a:off x="1627694" y="923828"/>
            <a:ext cx="1451728" cy="584775"/>
          </a:xfrm>
          <a:prstGeom prst="rect">
            <a:avLst/>
          </a:prstGeom>
          <a:solidFill>
            <a:schemeClr val="accent2"/>
          </a:solidFill>
        </p:spPr>
        <p:txBody>
          <a:bodyPr wrap="square" rtlCol="0">
            <a:spAutoFit/>
          </a:bodyPr>
          <a:lstStyle/>
          <a:p>
            <a:pPr algn="ctr"/>
            <a:r>
              <a:rPr lang="en-US" sz="1600" b="1" dirty="0"/>
              <a:t>Global TM estimation</a:t>
            </a:r>
            <a:endParaRPr lang="LID4096" sz="1600" b="1" dirty="0"/>
          </a:p>
        </p:txBody>
      </p:sp>
      <p:sp>
        <p:nvSpPr>
          <p:cNvPr id="10" name="TextBox 9">
            <a:extLst>
              <a:ext uri="{FF2B5EF4-FFF2-40B4-BE49-F238E27FC236}">
                <a16:creationId xmlns:a16="http://schemas.microsoft.com/office/drawing/2014/main" id="{7E50816E-9A79-4CE3-B751-C4C490C3C4BE}"/>
              </a:ext>
            </a:extLst>
          </p:cNvPr>
          <p:cNvSpPr txBox="1"/>
          <p:nvPr/>
        </p:nvSpPr>
        <p:spPr>
          <a:xfrm>
            <a:off x="9310541" y="1621411"/>
            <a:ext cx="999241" cy="338554"/>
          </a:xfrm>
          <a:prstGeom prst="rect">
            <a:avLst/>
          </a:prstGeom>
          <a:solidFill>
            <a:schemeClr val="accent2"/>
          </a:solidFill>
        </p:spPr>
        <p:txBody>
          <a:bodyPr wrap="square" rtlCol="0">
            <a:spAutoFit/>
          </a:bodyPr>
          <a:lstStyle/>
          <a:p>
            <a:pPr algn="ctr"/>
            <a:r>
              <a:rPr lang="en-US" sz="1600" b="1" dirty="0" err="1"/>
              <a:t>pLDDT</a:t>
            </a:r>
            <a:endParaRPr lang="LID4096" sz="1600" b="1" dirty="0"/>
          </a:p>
        </p:txBody>
      </p:sp>
      <p:sp>
        <p:nvSpPr>
          <p:cNvPr id="11" name="TextBox 10">
            <a:extLst>
              <a:ext uri="{FF2B5EF4-FFF2-40B4-BE49-F238E27FC236}">
                <a16:creationId xmlns:a16="http://schemas.microsoft.com/office/drawing/2014/main" id="{A59AC03C-F33C-4F98-9CF4-AABD4D6F7749}"/>
              </a:ext>
            </a:extLst>
          </p:cNvPr>
          <p:cNvSpPr txBox="1"/>
          <p:nvPr/>
        </p:nvSpPr>
        <p:spPr>
          <a:xfrm>
            <a:off x="1976486" y="3761294"/>
            <a:ext cx="622170" cy="338554"/>
          </a:xfrm>
          <a:prstGeom prst="rect">
            <a:avLst/>
          </a:prstGeom>
          <a:solidFill>
            <a:schemeClr val="accent2"/>
          </a:solidFill>
        </p:spPr>
        <p:txBody>
          <a:bodyPr wrap="square" rtlCol="0">
            <a:spAutoFit/>
          </a:bodyPr>
          <a:lstStyle/>
          <a:p>
            <a:pPr algn="ctr"/>
            <a:r>
              <a:rPr lang="en-US" sz="1600" b="1" dirty="0"/>
              <a:t>PAE</a:t>
            </a:r>
            <a:endParaRPr lang="LID4096" sz="1600" b="1" dirty="0"/>
          </a:p>
        </p:txBody>
      </p:sp>
      <p:sp>
        <p:nvSpPr>
          <p:cNvPr id="8" name="TextBox 7">
            <a:extLst>
              <a:ext uri="{FF2B5EF4-FFF2-40B4-BE49-F238E27FC236}">
                <a16:creationId xmlns:a16="http://schemas.microsoft.com/office/drawing/2014/main" id="{205F4AD0-DB67-4990-8473-0181B459AC09}"/>
              </a:ext>
            </a:extLst>
          </p:cNvPr>
          <p:cNvSpPr txBox="1"/>
          <p:nvPr/>
        </p:nvSpPr>
        <p:spPr>
          <a:xfrm>
            <a:off x="1524000" y="0"/>
            <a:ext cx="9144000" cy="523220"/>
          </a:xfrm>
          <a:prstGeom prst="rect">
            <a:avLst/>
          </a:prstGeom>
          <a:noFill/>
        </p:spPr>
        <p:txBody>
          <a:bodyPr wrap="square" rtlCol="0">
            <a:spAutoFit/>
          </a:bodyPr>
          <a:lstStyle/>
          <a:p>
            <a:pPr algn="ctr"/>
            <a:r>
              <a:rPr lang="en-US" sz="2800" b="1" dirty="0"/>
              <a:t>Using AF2 in the era of online programming tools</a:t>
            </a:r>
          </a:p>
        </p:txBody>
      </p:sp>
    </p:spTree>
    <p:extLst>
      <p:ext uri="{BB962C8B-B14F-4D97-AF65-F5344CB8AC3E}">
        <p14:creationId xmlns:p14="http://schemas.microsoft.com/office/powerpoint/2010/main" val="56704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247247-3ED3-4BA7-BB87-89BD9ABB7E63}"/>
              </a:ext>
            </a:extLst>
          </p:cNvPr>
          <p:cNvSpPr txBox="1"/>
          <p:nvPr/>
        </p:nvSpPr>
        <p:spPr>
          <a:xfrm>
            <a:off x="1524000" y="1"/>
            <a:ext cx="9144000" cy="461665"/>
          </a:xfrm>
          <a:prstGeom prst="rect">
            <a:avLst/>
          </a:prstGeom>
          <a:noFill/>
        </p:spPr>
        <p:txBody>
          <a:bodyPr wrap="square" rtlCol="0">
            <a:spAutoFit/>
          </a:bodyPr>
          <a:lstStyle/>
          <a:p>
            <a:pPr algn="ctr"/>
            <a:r>
              <a:rPr lang="en-US" sz="2400" b="1" dirty="0"/>
              <a:t>Using MMseqs2 - AlphaFold2 on EPFL’s </a:t>
            </a:r>
            <a:r>
              <a:rPr lang="en-US" sz="2400" b="1" dirty="0" err="1"/>
              <a:t>Izar</a:t>
            </a:r>
            <a:r>
              <a:rPr lang="en-US" sz="2400" b="1" dirty="0"/>
              <a:t> High Perf Computer</a:t>
            </a:r>
          </a:p>
        </p:txBody>
      </p:sp>
      <p:sp>
        <p:nvSpPr>
          <p:cNvPr id="8" name="TextBox 7">
            <a:extLst>
              <a:ext uri="{FF2B5EF4-FFF2-40B4-BE49-F238E27FC236}">
                <a16:creationId xmlns:a16="http://schemas.microsoft.com/office/drawing/2014/main" id="{752E1E37-A198-4FAA-B6CA-6CB1D0CC78EB}"/>
              </a:ext>
            </a:extLst>
          </p:cNvPr>
          <p:cNvSpPr txBox="1"/>
          <p:nvPr/>
        </p:nvSpPr>
        <p:spPr>
          <a:xfrm>
            <a:off x="0" y="596266"/>
            <a:ext cx="5208104" cy="369332"/>
          </a:xfrm>
          <a:prstGeom prst="rect">
            <a:avLst/>
          </a:prstGeom>
          <a:noFill/>
        </p:spPr>
        <p:txBody>
          <a:bodyPr wrap="square" rtlCol="0">
            <a:spAutoFit/>
          </a:bodyPr>
          <a:lstStyle/>
          <a:p>
            <a:pPr algn="ctr"/>
            <a:r>
              <a:rPr lang="en-US" i="1" dirty="0"/>
              <a:t>Thanks Lucien @ Dal </a:t>
            </a:r>
            <a:r>
              <a:rPr lang="en-US" i="1" dirty="0" err="1"/>
              <a:t>Peraro</a:t>
            </a:r>
            <a:r>
              <a:rPr lang="en-US" i="1" dirty="0"/>
              <a:t> lab for the installation</a:t>
            </a:r>
          </a:p>
        </p:txBody>
      </p:sp>
      <p:pic>
        <p:nvPicPr>
          <p:cNvPr id="2" name="Picture 1">
            <a:extLst>
              <a:ext uri="{FF2B5EF4-FFF2-40B4-BE49-F238E27FC236}">
                <a16:creationId xmlns:a16="http://schemas.microsoft.com/office/drawing/2014/main" id="{3CB07199-D7F1-4756-990B-F9A960CBC5BF}"/>
              </a:ext>
            </a:extLst>
          </p:cNvPr>
          <p:cNvPicPr>
            <a:picLocks noChangeAspect="1"/>
          </p:cNvPicPr>
          <p:nvPr/>
        </p:nvPicPr>
        <p:blipFill rotWithShape="1">
          <a:blip r:embed="rId2"/>
          <a:srcRect t="7235" r="7396" b="37540"/>
          <a:stretch/>
        </p:blipFill>
        <p:spPr>
          <a:xfrm>
            <a:off x="1724026" y="1381126"/>
            <a:ext cx="8467725" cy="1857375"/>
          </a:xfrm>
          <a:prstGeom prst="rect">
            <a:avLst/>
          </a:prstGeom>
        </p:spPr>
      </p:pic>
      <p:pic>
        <p:nvPicPr>
          <p:cNvPr id="3" name="Picture 2">
            <a:extLst>
              <a:ext uri="{FF2B5EF4-FFF2-40B4-BE49-F238E27FC236}">
                <a16:creationId xmlns:a16="http://schemas.microsoft.com/office/drawing/2014/main" id="{C41DCA53-48DF-4729-B0A3-8D079970E90A}"/>
              </a:ext>
            </a:extLst>
          </p:cNvPr>
          <p:cNvPicPr>
            <a:picLocks noChangeAspect="1"/>
          </p:cNvPicPr>
          <p:nvPr/>
        </p:nvPicPr>
        <p:blipFill rotWithShape="1">
          <a:blip r:embed="rId3"/>
          <a:srcRect l="25313" t="13539" r="24271" b="3001"/>
          <a:stretch/>
        </p:blipFill>
        <p:spPr>
          <a:xfrm>
            <a:off x="1590676" y="3352801"/>
            <a:ext cx="4179357" cy="3419475"/>
          </a:xfrm>
          <a:prstGeom prst="rect">
            <a:avLst/>
          </a:prstGeom>
        </p:spPr>
      </p:pic>
      <p:pic>
        <p:nvPicPr>
          <p:cNvPr id="5" name="Picture 4">
            <a:extLst>
              <a:ext uri="{FF2B5EF4-FFF2-40B4-BE49-F238E27FC236}">
                <a16:creationId xmlns:a16="http://schemas.microsoft.com/office/drawing/2014/main" id="{1CEE0915-87E0-4D91-9FC9-F0759B752D72}"/>
              </a:ext>
            </a:extLst>
          </p:cNvPr>
          <p:cNvPicPr>
            <a:picLocks noChangeAspect="1"/>
          </p:cNvPicPr>
          <p:nvPr/>
        </p:nvPicPr>
        <p:blipFill rotWithShape="1">
          <a:blip r:embed="rId4"/>
          <a:srcRect t="8481" r="48125" b="14804"/>
          <a:stretch/>
        </p:blipFill>
        <p:spPr>
          <a:xfrm>
            <a:off x="5857875" y="3314700"/>
            <a:ext cx="4743450" cy="3467100"/>
          </a:xfrm>
          <a:prstGeom prst="rect">
            <a:avLst/>
          </a:prstGeom>
        </p:spPr>
      </p:pic>
      <p:sp>
        <p:nvSpPr>
          <p:cNvPr id="10" name="TextBox 9">
            <a:extLst>
              <a:ext uri="{FF2B5EF4-FFF2-40B4-BE49-F238E27FC236}">
                <a16:creationId xmlns:a16="http://schemas.microsoft.com/office/drawing/2014/main" id="{477640AE-B89B-410E-BD2D-5CEB517F8155}"/>
              </a:ext>
            </a:extLst>
          </p:cNvPr>
          <p:cNvSpPr txBox="1"/>
          <p:nvPr/>
        </p:nvSpPr>
        <p:spPr>
          <a:xfrm>
            <a:off x="6671643" y="586740"/>
            <a:ext cx="5353049" cy="923330"/>
          </a:xfrm>
          <a:prstGeom prst="rect">
            <a:avLst/>
          </a:prstGeom>
          <a:noFill/>
        </p:spPr>
        <p:txBody>
          <a:bodyPr wrap="square" rtlCol="0">
            <a:spAutoFit/>
          </a:bodyPr>
          <a:lstStyle/>
          <a:p>
            <a:pPr marL="285750" indent="-285750" algn="ctr">
              <a:buFont typeface="Arial" panose="020B0604020202020204" pitchFamily="34" charset="0"/>
              <a:buChar char="•"/>
            </a:pPr>
            <a:r>
              <a:rPr lang="en-US" b="1" dirty="0">
                <a:solidFill>
                  <a:srgbClr val="FF0000"/>
                </a:solidFill>
              </a:rPr>
              <a:t>GPUs with more memory </a:t>
            </a:r>
            <a:r>
              <a:rPr lang="en-US" b="1" dirty="0">
                <a:solidFill>
                  <a:srgbClr val="FF0000"/>
                </a:solidFill>
                <a:sym typeface="Wingdings" panose="05000000000000000000" pitchFamily="2" charset="2"/>
              </a:rPr>
              <a:t> Bigger proteins</a:t>
            </a:r>
          </a:p>
          <a:p>
            <a:pPr marL="285750" indent="-285750" algn="ctr">
              <a:buFont typeface="Arial" panose="020B0604020202020204" pitchFamily="34" charset="0"/>
              <a:buChar char="•"/>
            </a:pPr>
            <a:r>
              <a:rPr lang="en-US" b="1" dirty="0">
                <a:solidFill>
                  <a:srgbClr val="FF0000"/>
                </a:solidFill>
                <a:sym typeface="Wingdings" panose="05000000000000000000" pitchFamily="2" charset="2"/>
              </a:rPr>
              <a:t>Practically infinite time for jobs</a:t>
            </a:r>
          </a:p>
          <a:p>
            <a:pPr marL="285750" indent="-285750" algn="ctr">
              <a:buFont typeface="Arial" panose="020B0604020202020204" pitchFamily="34" charset="0"/>
              <a:buChar char="•"/>
            </a:pPr>
            <a:endParaRPr lang="en-US" b="1" dirty="0">
              <a:solidFill>
                <a:srgbClr val="FF0000"/>
              </a:solidFill>
            </a:endParaRPr>
          </a:p>
        </p:txBody>
      </p:sp>
    </p:spTree>
    <p:extLst>
      <p:ext uri="{BB962C8B-B14F-4D97-AF65-F5344CB8AC3E}">
        <p14:creationId xmlns:p14="http://schemas.microsoft.com/office/powerpoint/2010/main" val="235812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BE09B-B8E3-4EF2-BCE9-ADE9CB5165DB}"/>
              </a:ext>
            </a:extLst>
          </p:cNvPr>
          <p:cNvPicPr>
            <a:picLocks noChangeAspect="1"/>
          </p:cNvPicPr>
          <p:nvPr/>
        </p:nvPicPr>
        <p:blipFill>
          <a:blip r:embed="rId2"/>
          <a:stretch>
            <a:fillRect/>
          </a:stretch>
        </p:blipFill>
        <p:spPr>
          <a:xfrm>
            <a:off x="1284071" y="684046"/>
            <a:ext cx="6001379" cy="1653121"/>
          </a:xfrm>
          <a:prstGeom prst="rect">
            <a:avLst/>
          </a:prstGeom>
        </p:spPr>
      </p:pic>
      <p:pic>
        <p:nvPicPr>
          <p:cNvPr id="6" name="Picture 5">
            <a:extLst>
              <a:ext uri="{FF2B5EF4-FFF2-40B4-BE49-F238E27FC236}">
                <a16:creationId xmlns:a16="http://schemas.microsoft.com/office/drawing/2014/main" id="{C0EB2CC3-4A7F-4D64-BEB4-7EE80EE3D800}"/>
              </a:ext>
            </a:extLst>
          </p:cNvPr>
          <p:cNvPicPr>
            <a:picLocks noChangeAspect="1"/>
          </p:cNvPicPr>
          <p:nvPr/>
        </p:nvPicPr>
        <p:blipFill>
          <a:blip r:embed="rId3"/>
          <a:stretch>
            <a:fillRect/>
          </a:stretch>
        </p:blipFill>
        <p:spPr>
          <a:xfrm>
            <a:off x="1917735" y="2801876"/>
            <a:ext cx="6737841" cy="2029187"/>
          </a:xfrm>
          <a:prstGeom prst="rect">
            <a:avLst/>
          </a:prstGeom>
        </p:spPr>
      </p:pic>
      <p:sp>
        <p:nvSpPr>
          <p:cNvPr id="7" name="TextBox 6">
            <a:extLst>
              <a:ext uri="{FF2B5EF4-FFF2-40B4-BE49-F238E27FC236}">
                <a16:creationId xmlns:a16="http://schemas.microsoft.com/office/drawing/2014/main" id="{E4EA4A72-1063-4A4B-B917-538E15C610C2}"/>
              </a:ext>
            </a:extLst>
          </p:cNvPr>
          <p:cNvSpPr txBox="1"/>
          <p:nvPr/>
        </p:nvSpPr>
        <p:spPr>
          <a:xfrm>
            <a:off x="1524000" y="104776"/>
            <a:ext cx="9144000" cy="461665"/>
          </a:xfrm>
          <a:prstGeom prst="rect">
            <a:avLst/>
          </a:prstGeom>
          <a:noFill/>
        </p:spPr>
        <p:txBody>
          <a:bodyPr wrap="square" rtlCol="0">
            <a:spAutoFit/>
          </a:bodyPr>
          <a:lstStyle/>
          <a:p>
            <a:pPr algn="ctr"/>
            <a:r>
              <a:rPr lang="en-US" sz="2400" b="1" dirty="0"/>
              <a:t>A crazy summer in 2022</a:t>
            </a:r>
          </a:p>
        </p:txBody>
      </p:sp>
      <p:sp>
        <p:nvSpPr>
          <p:cNvPr id="8" name="TextBox 7">
            <a:extLst>
              <a:ext uri="{FF2B5EF4-FFF2-40B4-BE49-F238E27FC236}">
                <a16:creationId xmlns:a16="http://schemas.microsoft.com/office/drawing/2014/main" id="{B83B3366-6FC0-4AE5-99F6-B0157244377D}"/>
              </a:ext>
            </a:extLst>
          </p:cNvPr>
          <p:cNvSpPr txBox="1"/>
          <p:nvPr/>
        </p:nvSpPr>
        <p:spPr>
          <a:xfrm>
            <a:off x="8623334" y="3025714"/>
            <a:ext cx="2238375" cy="1200329"/>
          </a:xfrm>
          <a:prstGeom prst="rect">
            <a:avLst/>
          </a:prstGeom>
          <a:noFill/>
        </p:spPr>
        <p:txBody>
          <a:bodyPr wrap="square" rtlCol="0">
            <a:spAutoFit/>
          </a:bodyPr>
          <a:lstStyle/>
          <a:p>
            <a:pPr algn="ctr"/>
            <a:r>
              <a:rPr lang="en-US" b="1" i="1" dirty="0" err="1"/>
              <a:t>RosettaFold</a:t>
            </a:r>
            <a:r>
              <a:rPr lang="en-US" b="1" i="1" dirty="0"/>
              <a:t>, Baker’s response to AF2</a:t>
            </a:r>
          </a:p>
          <a:p>
            <a:pPr algn="ctr"/>
            <a:r>
              <a:rPr lang="en-US" b="1" i="1" dirty="0"/>
              <a:t>(1 day ahead, but not tested in CASP!)</a:t>
            </a:r>
          </a:p>
        </p:txBody>
      </p:sp>
      <p:sp>
        <p:nvSpPr>
          <p:cNvPr id="9" name="TextBox 8">
            <a:extLst>
              <a:ext uri="{FF2B5EF4-FFF2-40B4-BE49-F238E27FC236}">
                <a16:creationId xmlns:a16="http://schemas.microsoft.com/office/drawing/2014/main" id="{C3766584-71BC-4B78-B8A5-C71BFCD2C531}"/>
              </a:ext>
            </a:extLst>
          </p:cNvPr>
          <p:cNvSpPr txBox="1"/>
          <p:nvPr/>
        </p:nvSpPr>
        <p:spPr>
          <a:xfrm>
            <a:off x="7265771" y="1012658"/>
            <a:ext cx="2238375" cy="369332"/>
          </a:xfrm>
          <a:prstGeom prst="rect">
            <a:avLst/>
          </a:prstGeom>
          <a:noFill/>
        </p:spPr>
        <p:txBody>
          <a:bodyPr wrap="square" rtlCol="0">
            <a:spAutoFit/>
          </a:bodyPr>
          <a:lstStyle/>
          <a:p>
            <a:pPr algn="ctr"/>
            <a:r>
              <a:rPr lang="en-US" b="1" i="1" dirty="0" err="1"/>
              <a:t>Deepmind’s</a:t>
            </a:r>
            <a:r>
              <a:rPr lang="en-US" b="1" i="1" dirty="0"/>
              <a:t> AF2</a:t>
            </a:r>
          </a:p>
        </p:txBody>
      </p:sp>
      <p:grpSp>
        <p:nvGrpSpPr>
          <p:cNvPr id="11" name="Group 10">
            <a:extLst>
              <a:ext uri="{FF2B5EF4-FFF2-40B4-BE49-F238E27FC236}">
                <a16:creationId xmlns:a16="http://schemas.microsoft.com/office/drawing/2014/main" id="{76CDBE39-9CDD-4C7A-B29F-7BF810CE8FE7}"/>
              </a:ext>
            </a:extLst>
          </p:cNvPr>
          <p:cNvGrpSpPr/>
          <p:nvPr/>
        </p:nvGrpSpPr>
        <p:grpSpPr>
          <a:xfrm>
            <a:off x="3000952" y="5295772"/>
            <a:ext cx="8529638" cy="1308395"/>
            <a:chOff x="1585912" y="5195887"/>
            <a:chExt cx="8529638" cy="1308395"/>
          </a:xfrm>
        </p:grpSpPr>
        <p:pic>
          <p:nvPicPr>
            <p:cNvPr id="5" name="Picture 4">
              <a:extLst>
                <a:ext uri="{FF2B5EF4-FFF2-40B4-BE49-F238E27FC236}">
                  <a16:creationId xmlns:a16="http://schemas.microsoft.com/office/drawing/2014/main" id="{490874E6-A907-47F8-909B-7F298A270114}"/>
                </a:ext>
              </a:extLst>
            </p:cNvPr>
            <p:cNvPicPr>
              <a:picLocks noChangeAspect="1"/>
            </p:cNvPicPr>
            <p:nvPr/>
          </p:nvPicPr>
          <p:blipFill>
            <a:blip r:embed="rId4"/>
            <a:stretch>
              <a:fillRect/>
            </a:stretch>
          </p:blipFill>
          <p:spPr>
            <a:xfrm>
              <a:off x="1585912" y="5195887"/>
              <a:ext cx="6291263" cy="1308395"/>
            </a:xfrm>
            <a:prstGeom prst="rect">
              <a:avLst/>
            </a:prstGeom>
          </p:spPr>
        </p:pic>
        <p:sp>
          <p:nvSpPr>
            <p:cNvPr id="10" name="TextBox 9">
              <a:extLst>
                <a:ext uri="{FF2B5EF4-FFF2-40B4-BE49-F238E27FC236}">
                  <a16:creationId xmlns:a16="http://schemas.microsoft.com/office/drawing/2014/main" id="{42BF3CDB-83AC-4EC0-95DA-13BD38FE5845}"/>
                </a:ext>
              </a:extLst>
            </p:cNvPr>
            <p:cNvSpPr txBox="1"/>
            <p:nvPr/>
          </p:nvSpPr>
          <p:spPr>
            <a:xfrm>
              <a:off x="7877175" y="5580952"/>
              <a:ext cx="2238375" cy="923330"/>
            </a:xfrm>
            <a:prstGeom prst="rect">
              <a:avLst/>
            </a:prstGeom>
            <a:noFill/>
          </p:spPr>
          <p:txBody>
            <a:bodyPr wrap="square" rtlCol="0">
              <a:spAutoFit/>
            </a:bodyPr>
            <a:lstStyle/>
            <a:p>
              <a:pPr algn="ctr"/>
              <a:r>
                <a:rPr lang="en-US" b="1" i="1" dirty="0" err="1"/>
                <a:t>Deepmind</a:t>
              </a:r>
              <a:r>
                <a:rPr lang="en-US" b="1" i="1" dirty="0"/>
                <a:t>-EBI database of AF2 models</a:t>
              </a:r>
            </a:p>
          </p:txBody>
        </p:sp>
      </p:grpSp>
    </p:spTree>
    <p:extLst>
      <p:ext uri="{BB962C8B-B14F-4D97-AF65-F5344CB8AC3E}">
        <p14:creationId xmlns:p14="http://schemas.microsoft.com/office/powerpoint/2010/main" val="59756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iro.medium.com/max/700/1*0QxBArhX3u9WO0tRHe6M2g.png">
            <a:extLst>
              <a:ext uri="{FF2B5EF4-FFF2-40B4-BE49-F238E27FC236}">
                <a16:creationId xmlns:a16="http://schemas.microsoft.com/office/drawing/2014/main" id="{FF75F946-F7E0-4B2D-99D5-584C86471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88430"/>
            <a:ext cx="6667500" cy="3543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9613D9F-FC0B-4420-AFE6-B0B3A754F95E}"/>
              </a:ext>
            </a:extLst>
          </p:cNvPr>
          <p:cNvSpPr/>
          <p:nvPr/>
        </p:nvSpPr>
        <p:spPr>
          <a:xfrm>
            <a:off x="2072870" y="2341914"/>
            <a:ext cx="2822311" cy="369332"/>
          </a:xfrm>
          <a:prstGeom prst="rect">
            <a:avLst/>
          </a:prstGeom>
        </p:spPr>
        <p:txBody>
          <a:bodyPr wrap="none">
            <a:spAutoFit/>
          </a:bodyPr>
          <a:lstStyle/>
          <a:p>
            <a:r>
              <a:rPr lang="LID4096" dirty="0">
                <a:hlinkClick r:id="rId3"/>
              </a:rPr>
              <a:t>https://alphafold.ebi.ac.uk/</a:t>
            </a:r>
            <a:r>
              <a:rPr lang="en-US" dirty="0"/>
              <a:t> </a:t>
            </a:r>
          </a:p>
        </p:txBody>
      </p:sp>
      <p:sp>
        <p:nvSpPr>
          <p:cNvPr id="6" name="Rectangle 5">
            <a:extLst>
              <a:ext uri="{FF2B5EF4-FFF2-40B4-BE49-F238E27FC236}">
                <a16:creationId xmlns:a16="http://schemas.microsoft.com/office/drawing/2014/main" id="{67637F74-209F-4888-8356-11746EAE306D}"/>
              </a:ext>
            </a:extLst>
          </p:cNvPr>
          <p:cNvSpPr/>
          <p:nvPr/>
        </p:nvSpPr>
        <p:spPr>
          <a:xfrm>
            <a:off x="6454369" y="1579914"/>
            <a:ext cx="3891002" cy="369332"/>
          </a:xfrm>
          <a:prstGeom prst="rect">
            <a:avLst/>
          </a:prstGeom>
        </p:spPr>
        <p:txBody>
          <a:bodyPr wrap="none">
            <a:spAutoFit/>
          </a:bodyPr>
          <a:lstStyle/>
          <a:p>
            <a:r>
              <a:rPr lang="en-US" dirty="0">
                <a:hlinkClick r:id="rId4"/>
              </a:rPr>
              <a:t>https://www.ebi.ac.uk/Tools/sss/fasta/</a:t>
            </a:r>
            <a:r>
              <a:rPr lang="en-US" dirty="0"/>
              <a:t> </a:t>
            </a:r>
          </a:p>
        </p:txBody>
      </p:sp>
      <p:sp>
        <p:nvSpPr>
          <p:cNvPr id="7" name="TextBox 6">
            <a:extLst>
              <a:ext uri="{FF2B5EF4-FFF2-40B4-BE49-F238E27FC236}">
                <a16:creationId xmlns:a16="http://schemas.microsoft.com/office/drawing/2014/main" id="{D9388EDA-FEA1-443E-9AD0-987004EB13EE}"/>
              </a:ext>
            </a:extLst>
          </p:cNvPr>
          <p:cNvSpPr txBox="1"/>
          <p:nvPr/>
        </p:nvSpPr>
        <p:spPr>
          <a:xfrm>
            <a:off x="1524000" y="104776"/>
            <a:ext cx="9144000" cy="461665"/>
          </a:xfrm>
          <a:prstGeom prst="rect">
            <a:avLst/>
          </a:prstGeom>
          <a:noFill/>
        </p:spPr>
        <p:txBody>
          <a:bodyPr wrap="square" rtlCol="0">
            <a:spAutoFit/>
          </a:bodyPr>
          <a:lstStyle/>
          <a:p>
            <a:pPr algn="ctr"/>
            <a:r>
              <a:rPr lang="en-US" sz="2400" b="1" dirty="0"/>
              <a:t>EBI-</a:t>
            </a:r>
            <a:r>
              <a:rPr lang="en-US" sz="2400" b="1" dirty="0" err="1"/>
              <a:t>Deepmind</a:t>
            </a:r>
            <a:endParaRPr lang="en-US" sz="2400" b="1" dirty="0"/>
          </a:p>
        </p:txBody>
      </p:sp>
      <p:sp>
        <p:nvSpPr>
          <p:cNvPr id="3" name="Rectangle 2">
            <a:extLst>
              <a:ext uri="{FF2B5EF4-FFF2-40B4-BE49-F238E27FC236}">
                <a16:creationId xmlns:a16="http://schemas.microsoft.com/office/drawing/2014/main" id="{8DEA69D0-72BE-429F-B73B-AC6CA0587747}"/>
              </a:ext>
            </a:extLst>
          </p:cNvPr>
          <p:cNvSpPr/>
          <p:nvPr/>
        </p:nvSpPr>
        <p:spPr>
          <a:xfrm>
            <a:off x="1524000" y="712221"/>
            <a:ext cx="9144000" cy="369332"/>
          </a:xfrm>
          <a:prstGeom prst="rect">
            <a:avLst/>
          </a:prstGeom>
        </p:spPr>
        <p:txBody>
          <a:bodyPr wrap="square">
            <a:spAutoFit/>
          </a:bodyPr>
          <a:lstStyle/>
          <a:p>
            <a:pPr algn="ctr"/>
            <a:r>
              <a:rPr lang="en-US" b="1" dirty="0">
                <a:solidFill>
                  <a:srgbClr val="292929"/>
                </a:solidFill>
                <a:latin typeface="charter"/>
              </a:rPr>
              <a:t>This means around 200 million structural models for proteins from several species.</a:t>
            </a:r>
            <a:endParaRPr lang="LID4096" b="1" dirty="0"/>
          </a:p>
        </p:txBody>
      </p:sp>
      <p:sp>
        <p:nvSpPr>
          <p:cNvPr id="9" name="TextBox 8">
            <a:extLst>
              <a:ext uri="{FF2B5EF4-FFF2-40B4-BE49-F238E27FC236}">
                <a16:creationId xmlns:a16="http://schemas.microsoft.com/office/drawing/2014/main" id="{5F0C01E5-F7AB-414F-95A9-C555358D697F}"/>
              </a:ext>
            </a:extLst>
          </p:cNvPr>
          <p:cNvSpPr txBox="1"/>
          <p:nvPr/>
        </p:nvSpPr>
        <p:spPr>
          <a:xfrm>
            <a:off x="1457325" y="6105526"/>
            <a:ext cx="9144000" cy="461665"/>
          </a:xfrm>
          <a:prstGeom prst="rect">
            <a:avLst/>
          </a:prstGeom>
          <a:noFill/>
        </p:spPr>
        <p:txBody>
          <a:bodyPr wrap="square" rtlCol="0">
            <a:spAutoFit/>
          </a:bodyPr>
          <a:lstStyle/>
          <a:p>
            <a:pPr algn="ctr"/>
            <a:r>
              <a:rPr lang="en-US" sz="2400" b="1" dirty="0"/>
              <a:t>-- Models now integrated into </a:t>
            </a:r>
            <a:r>
              <a:rPr lang="en-US" sz="2400" b="1" dirty="0" err="1"/>
              <a:t>UniProt</a:t>
            </a:r>
            <a:r>
              <a:rPr lang="en-US" sz="2400" b="1" dirty="0"/>
              <a:t> --</a:t>
            </a:r>
          </a:p>
        </p:txBody>
      </p:sp>
    </p:spTree>
    <p:extLst>
      <p:ext uri="{BB962C8B-B14F-4D97-AF65-F5344CB8AC3E}">
        <p14:creationId xmlns:p14="http://schemas.microsoft.com/office/powerpoint/2010/main" val="203840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7CA22-193C-4126-9B7B-9C667401B80F}"/>
              </a:ext>
            </a:extLst>
          </p:cNvPr>
          <p:cNvSpPr txBox="1"/>
          <p:nvPr/>
        </p:nvSpPr>
        <p:spPr>
          <a:xfrm>
            <a:off x="565608" y="782425"/>
            <a:ext cx="8531257" cy="584775"/>
          </a:xfrm>
          <a:prstGeom prst="rect">
            <a:avLst/>
          </a:prstGeom>
          <a:noFill/>
        </p:spPr>
        <p:txBody>
          <a:bodyPr wrap="square" rtlCol="0">
            <a:spAutoFit/>
          </a:bodyPr>
          <a:lstStyle/>
          <a:p>
            <a:r>
              <a:rPr lang="en-US" sz="3200" b="1" dirty="0"/>
              <a:t>CLASS 2</a:t>
            </a:r>
            <a:endParaRPr lang="LID4096" sz="3200" b="1" dirty="0"/>
          </a:p>
        </p:txBody>
      </p:sp>
      <p:sp>
        <p:nvSpPr>
          <p:cNvPr id="5" name="TextBox 4">
            <a:extLst>
              <a:ext uri="{FF2B5EF4-FFF2-40B4-BE49-F238E27FC236}">
                <a16:creationId xmlns:a16="http://schemas.microsoft.com/office/drawing/2014/main" id="{1766B848-006F-4F1F-8250-5751F5D9428A}"/>
              </a:ext>
            </a:extLst>
          </p:cNvPr>
          <p:cNvSpPr txBox="1"/>
          <p:nvPr/>
        </p:nvSpPr>
        <p:spPr>
          <a:xfrm>
            <a:off x="4253948" y="5263845"/>
            <a:ext cx="3160643" cy="369332"/>
          </a:xfrm>
          <a:prstGeom prst="rect">
            <a:avLst/>
          </a:prstGeom>
          <a:noFill/>
        </p:spPr>
        <p:txBody>
          <a:bodyPr wrap="square" rtlCol="0">
            <a:spAutoFit/>
          </a:bodyPr>
          <a:lstStyle/>
          <a:p>
            <a:r>
              <a:rPr lang="en-US" dirty="0">
                <a:hlinkClick r:id="rId2"/>
              </a:rPr>
              <a:t>https://go.epfl.ch/bio-643</a:t>
            </a:r>
            <a:r>
              <a:rPr lang="en-US" dirty="0"/>
              <a:t> </a:t>
            </a:r>
            <a:endParaRPr lang="LID4096" dirty="0"/>
          </a:p>
        </p:txBody>
      </p:sp>
      <p:sp>
        <p:nvSpPr>
          <p:cNvPr id="6" name="Title 1">
            <a:extLst>
              <a:ext uri="{FF2B5EF4-FFF2-40B4-BE49-F238E27FC236}">
                <a16:creationId xmlns:a16="http://schemas.microsoft.com/office/drawing/2014/main" id="{E8574DA2-58C7-469C-8B9C-780886707FA4}"/>
              </a:ext>
            </a:extLst>
          </p:cNvPr>
          <p:cNvSpPr>
            <a:spLocks noGrp="1"/>
          </p:cNvSpPr>
          <p:nvPr>
            <p:ph type="title"/>
          </p:nvPr>
        </p:nvSpPr>
        <p:spPr>
          <a:xfrm>
            <a:off x="1524000" y="1805398"/>
            <a:ext cx="9144000" cy="2905750"/>
          </a:xfrm>
        </p:spPr>
        <p:txBody>
          <a:bodyPr>
            <a:normAutofit fontScale="90000"/>
          </a:bodyPr>
          <a:lstStyle/>
          <a:p>
            <a:r>
              <a:rPr lang="en-US" sz="2800" b="1" dirty="0"/>
              <a:t>1) Modeling proteins of unknown structure</a:t>
            </a:r>
            <a:br>
              <a:rPr lang="en-US" sz="2800" b="1" dirty="0"/>
            </a:br>
            <a:br>
              <a:rPr lang="en-US" sz="2800" b="1" dirty="0"/>
            </a:br>
            <a:r>
              <a:rPr lang="en-US" sz="2800" b="1" dirty="0"/>
              <a:t>2) What to look at in protein  sequences and 3D models?</a:t>
            </a:r>
            <a:br>
              <a:rPr lang="en-US" sz="2800" b="1" dirty="0"/>
            </a:br>
            <a:br>
              <a:rPr lang="en-US" sz="2800" b="1" dirty="0"/>
            </a:br>
            <a:r>
              <a:rPr lang="en-US" sz="2800" b="1" dirty="0"/>
              <a:t>Global aim: Getting started to understand your new protein</a:t>
            </a:r>
            <a:br>
              <a:rPr lang="en-US" sz="2800" b="1" dirty="0"/>
            </a:br>
            <a:br>
              <a:rPr lang="en-US" sz="2800" b="1" dirty="0"/>
            </a:br>
            <a:r>
              <a:rPr lang="en-US" sz="2800" b="1" dirty="0">
                <a:sym typeface="Wingdings" panose="05000000000000000000" pitchFamily="2" charset="2"/>
              </a:rPr>
              <a:t> </a:t>
            </a:r>
            <a:r>
              <a:rPr lang="en-US" sz="2800" b="1" dirty="0"/>
              <a:t>Goal of models: low-res experiments, design constructs for experiments, explain biology, etc.</a:t>
            </a:r>
          </a:p>
        </p:txBody>
      </p:sp>
    </p:spTree>
    <p:extLst>
      <p:ext uri="{BB962C8B-B14F-4D97-AF65-F5344CB8AC3E}">
        <p14:creationId xmlns:p14="http://schemas.microsoft.com/office/powerpoint/2010/main" val="404627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7B365B-77EA-47C8-AE35-EE818D9D640F}"/>
              </a:ext>
            </a:extLst>
          </p:cNvPr>
          <p:cNvSpPr>
            <a:spLocks noGrp="1"/>
          </p:cNvSpPr>
          <p:nvPr>
            <p:ph type="sldNum" sz="quarter" idx="12"/>
          </p:nvPr>
        </p:nvSpPr>
        <p:spPr/>
        <p:txBody>
          <a:bodyPr/>
          <a:lstStyle/>
          <a:p>
            <a:fld id="{B7BAC2AB-1E6F-4A95-9245-B46318CC102D}" type="slidenum">
              <a:rPr lang="en-US" smtClean="0"/>
              <a:t>20</a:t>
            </a:fld>
            <a:endParaRPr lang="en-US"/>
          </a:p>
        </p:txBody>
      </p:sp>
      <p:sp>
        <p:nvSpPr>
          <p:cNvPr id="5" name="Title 1">
            <a:extLst>
              <a:ext uri="{FF2B5EF4-FFF2-40B4-BE49-F238E27FC236}">
                <a16:creationId xmlns:a16="http://schemas.microsoft.com/office/drawing/2014/main" id="{FD1C1009-A9E6-41C1-9954-1BBE206FCDF1}"/>
              </a:ext>
            </a:extLst>
          </p:cNvPr>
          <p:cNvSpPr>
            <a:spLocks noGrp="1"/>
          </p:cNvSpPr>
          <p:nvPr>
            <p:ph type="title"/>
          </p:nvPr>
        </p:nvSpPr>
        <p:spPr>
          <a:xfrm>
            <a:off x="1524000" y="0"/>
            <a:ext cx="9144000" cy="509112"/>
          </a:xfrm>
        </p:spPr>
        <p:txBody>
          <a:bodyPr>
            <a:normAutofit fontScale="90000"/>
          </a:bodyPr>
          <a:lstStyle/>
          <a:p>
            <a:r>
              <a:rPr lang="en-US" sz="3200" b="1" dirty="0" err="1">
                <a:latin typeface="Arial" panose="020B0604020202020204" pitchFamily="34" charset="0"/>
                <a:cs typeface="Arial" panose="020B0604020202020204" pitchFamily="34" charset="0"/>
              </a:rPr>
              <a:t>AlphaFold</a:t>
            </a:r>
            <a:r>
              <a:rPr lang="en-US" sz="3200" b="1" dirty="0">
                <a:latin typeface="Arial" panose="020B0604020202020204" pitchFamily="34" charset="0"/>
                <a:cs typeface="Arial" panose="020B0604020202020204" pitchFamily="34" charset="0"/>
              </a:rPr>
              <a:t> 2’s limitations + hints + coming up next</a:t>
            </a:r>
            <a:endParaRPr lang="LID4096" sz="32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95597DBA-2BCF-4357-A10C-50532F1D7F46}"/>
              </a:ext>
            </a:extLst>
          </p:cNvPr>
          <p:cNvSpPr>
            <a:spLocks noGrp="1"/>
          </p:cNvSpPr>
          <p:nvPr>
            <p:ph idx="1"/>
          </p:nvPr>
        </p:nvSpPr>
        <p:spPr>
          <a:xfrm>
            <a:off x="1524000" y="740266"/>
            <a:ext cx="9305925" cy="4984259"/>
          </a:xfrm>
        </p:spPr>
        <p:txBody>
          <a:bodyPr>
            <a:normAutofit fontScale="92500" lnSpcReduction="20000"/>
          </a:bodyPr>
          <a:lstStyle/>
          <a:p>
            <a:r>
              <a:rPr lang="en-US" dirty="0"/>
              <a:t>Check 0D (TM score), 1D (</a:t>
            </a:r>
            <a:r>
              <a:rPr lang="en-US" dirty="0" err="1"/>
              <a:t>pLDDT</a:t>
            </a:r>
            <a:r>
              <a:rPr lang="en-US" dirty="0"/>
              <a:t>), and 2D (PAE) scores</a:t>
            </a:r>
          </a:p>
          <a:p>
            <a:r>
              <a:rPr lang="en-US" dirty="0"/>
              <a:t>Careful with oligo states,</a:t>
            </a:r>
          </a:p>
          <a:p>
            <a:r>
              <a:rPr lang="en-US" dirty="0"/>
              <a:t>especially in the database which assumes monomers</a:t>
            </a:r>
          </a:p>
          <a:p>
            <a:r>
              <a:rPr lang="en-US" dirty="0"/>
              <a:t>Disorder ok only for short segments</a:t>
            </a:r>
          </a:p>
          <a:p>
            <a:r>
              <a:rPr lang="en-US" dirty="0"/>
              <a:t>Templates: good if you have them, but they also skew predictions </a:t>
            </a:r>
            <a:r>
              <a:rPr lang="en-US" u="sng" dirty="0"/>
              <a:t>heavily</a:t>
            </a:r>
            <a:r>
              <a:rPr lang="en-US" dirty="0"/>
              <a:t> (alt conf, binding sites, etc.)</a:t>
            </a:r>
          </a:p>
          <a:p>
            <a:endParaRPr lang="en-US" dirty="0"/>
          </a:p>
          <a:p>
            <a:pPr marL="0" indent="0">
              <a:buNone/>
            </a:pPr>
            <a:r>
              <a:rPr lang="en-US" b="1" dirty="0"/>
              <a:t>BUT:</a:t>
            </a:r>
          </a:p>
          <a:p>
            <a:r>
              <a:rPr lang="en-US" dirty="0"/>
              <a:t>New database by Baker lab specific for eukaryotic multimers</a:t>
            </a:r>
          </a:p>
          <a:p>
            <a:r>
              <a:rPr lang="en-US" dirty="0"/>
              <a:t>New </a:t>
            </a:r>
            <a:r>
              <a:rPr lang="en-US" dirty="0" err="1"/>
              <a:t>AlphaFold</a:t>
            </a:r>
            <a:r>
              <a:rPr lang="en-US" dirty="0"/>
              <a:t> from </a:t>
            </a:r>
            <a:r>
              <a:rPr lang="en-US" dirty="0" err="1"/>
              <a:t>Deepmind</a:t>
            </a:r>
            <a:r>
              <a:rPr lang="en-US" dirty="0"/>
              <a:t> tuned for P-P interactions</a:t>
            </a:r>
          </a:p>
          <a:p>
            <a:r>
              <a:rPr lang="en-US" dirty="0" err="1"/>
              <a:t>pLDDT</a:t>
            </a:r>
            <a:r>
              <a:rPr lang="en-US" dirty="0"/>
              <a:t> best-ever predictor of disorder</a:t>
            </a:r>
          </a:p>
          <a:p>
            <a:r>
              <a:rPr lang="en-US" dirty="0"/>
              <a:t>No templates? Large sequence alignments compensate</a:t>
            </a:r>
          </a:p>
        </p:txBody>
      </p:sp>
      <p:sp>
        <p:nvSpPr>
          <p:cNvPr id="7" name="Rectangle 6">
            <a:extLst>
              <a:ext uri="{FF2B5EF4-FFF2-40B4-BE49-F238E27FC236}">
                <a16:creationId xmlns:a16="http://schemas.microsoft.com/office/drawing/2014/main" id="{167C0B1C-A292-477E-A597-E7D7A48AB608}"/>
              </a:ext>
            </a:extLst>
          </p:cNvPr>
          <p:cNvSpPr/>
          <p:nvPr/>
        </p:nvSpPr>
        <p:spPr>
          <a:xfrm>
            <a:off x="1600200" y="5914937"/>
            <a:ext cx="8972550" cy="646331"/>
          </a:xfrm>
          <a:prstGeom prst="rect">
            <a:avLst/>
          </a:prstGeom>
        </p:spPr>
        <p:txBody>
          <a:bodyPr wrap="square">
            <a:spAutoFit/>
          </a:bodyPr>
          <a:lstStyle/>
          <a:p>
            <a:r>
              <a:rPr lang="LID4096" b="1" dirty="0">
                <a:hlinkClick r:id="rId2"/>
              </a:rPr>
              <a:t>https://towardsdatascience.com/alphafold-based-databases-and-fully-fledged-easy-to-use-alphafold-interfaces-poised-to-baf865c6d75e</a:t>
            </a:r>
            <a:r>
              <a:rPr lang="en-US" b="1" dirty="0"/>
              <a:t>   </a:t>
            </a:r>
            <a:r>
              <a:rPr lang="en-US" b="1" dirty="0">
                <a:sym typeface="Wingdings" panose="05000000000000000000" pitchFamily="2" charset="2"/>
              </a:rPr>
              <a:t> go to “</a:t>
            </a:r>
            <a:r>
              <a:rPr lang="en-US" b="1" dirty="0"/>
              <a:t>Pushing the limits:…”</a:t>
            </a:r>
            <a:endParaRPr lang="LID4096" b="1" dirty="0"/>
          </a:p>
        </p:txBody>
      </p:sp>
    </p:spTree>
    <p:extLst>
      <p:ext uri="{BB962C8B-B14F-4D97-AF65-F5344CB8AC3E}">
        <p14:creationId xmlns:p14="http://schemas.microsoft.com/office/powerpoint/2010/main" val="157217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B81EB5-7DA5-4656-871F-79851107CF84}"/>
              </a:ext>
            </a:extLst>
          </p:cNvPr>
          <p:cNvSpPr txBox="1"/>
          <p:nvPr/>
        </p:nvSpPr>
        <p:spPr>
          <a:xfrm>
            <a:off x="1543051" y="2038350"/>
            <a:ext cx="9248776" cy="369332"/>
          </a:xfrm>
          <a:prstGeom prst="rect">
            <a:avLst/>
          </a:prstGeom>
          <a:noFill/>
        </p:spPr>
        <p:txBody>
          <a:bodyPr wrap="square" rtlCol="0">
            <a:spAutoFit/>
          </a:bodyPr>
          <a:lstStyle/>
          <a:p>
            <a:r>
              <a:rPr lang="en-US" b="1" dirty="0"/>
              <a:t>July 15, 2021: AlphaFold2 paper in Nature + source code at GitHub + basic </a:t>
            </a:r>
            <a:r>
              <a:rPr lang="en-US" b="1" dirty="0" err="1"/>
              <a:t>Colab</a:t>
            </a:r>
            <a:r>
              <a:rPr lang="en-US" b="1" dirty="0"/>
              <a:t> by </a:t>
            </a:r>
            <a:r>
              <a:rPr lang="en-US" b="1" dirty="0" err="1"/>
              <a:t>Deepmind</a:t>
            </a:r>
            <a:endParaRPr lang="LID4096" b="1" dirty="0"/>
          </a:p>
        </p:txBody>
      </p:sp>
      <p:sp>
        <p:nvSpPr>
          <p:cNvPr id="10" name="TextBox 9">
            <a:extLst>
              <a:ext uri="{FF2B5EF4-FFF2-40B4-BE49-F238E27FC236}">
                <a16:creationId xmlns:a16="http://schemas.microsoft.com/office/drawing/2014/main" id="{6B176BBA-F295-4712-B095-7105CB7BD73F}"/>
              </a:ext>
            </a:extLst>
          </p:cNvPr>
          <p:cNvSpPr txBox="1"/>
          <p:nvPr/>
        </p:nvSpPr>
        <p:spPr>
          <a:xfrm>
            <a:off x="1543051" y="2876550"/>
            <a:ext cx="6657976" cy="369332"/>
          </a:xfrm>
          <a:prstGeom prst="rect">
            <a:avLst/>
          </a:prstGeom>
          <a:noFill/>
        </p:spPr>
        <p:txBody>
          <a:bodyPr wrap="square" rtlCol="0">
            <a:spAutoFit/>
          </a:bodyPr>
          <a:lstStyle/>
          <a:p>
            <a:r>
              <a:rPr lang="en-US" b="1" dirty="0"/>
              <a:t>July 18, 2021: MMSeqs2 + </a:t>
            </a:r>
            <a:r>
              <a:rPr lang="en-US" b="1" dirty="0" err="1"/>
              <a:t>AlphaFold</a:t>
            </a:r>
            <a:r>
              <a:rPr lang="en-US" b="1" dirty="0"/>
              <a:t> in </a:t>
            </a:r>
            <a:r>
              <a:rPr lang="en-US" b="1" dirty="0" err="1"/>
              <a:t>ColabFold</a:t>
            </a:r>
            <a:r>
              <a:rPr lang="en-US" b="1" dirty="0"/>
              <a:t> on Twitter</a:t>
            </a:r>
          </a:p>
        </p:txBody>
      </p:sp>
      <p:sp>
        <p:nvSpPr>
          <p:cNvPr id="12" name="TextBox 11">
            <a:extLst>
              <a:ext uri="{FF2B5EF4-FFF2-40B4-BE49-F238E27FC236}">
                <a16:creationId xmlns:a16="http://schemas.microsoft.com/office/drawing/2014/main" id="{16FE4226-BBDD-4308-BC81-7D9600833DD8}"/>
              </a:ext>
            </a:extLst>
          </p:cNvPr>
          <p:cNvSpPr txBox="1"/>
          <p:nvPr/>
        </p:nvSpPr>
        <p:spPr>
          <a:xfrm>
            <a:off x="1543051" y="3267076"/>
            <a:ext cx="9029701" cy="646331"/>
          </a:xfrm>
          <a:prstGeom prst="rect">
            <a:avLst/>
          </a:prstGeom>
          <a:noFill/>
        </p:spPr>
        <p:txBody>
          <a:bodyPr wrap="square" rtlCol="0">
            <a:spAutoFit/>
          </a:bodyPr>
          <a:lstStyle/>
          <a:p>
            <a:r>
              <a:rPr lang="en-US" b="1" dirty="0"/>
              <a:t>July 21, 2021: </a:t>
            </a:r>
            <a:r>
              <a:rPr lang="en-US" b="1" dirty="0">
                <a:hlinkClick r:id="rId2"/>
              </a:rPr>
              <a:t>https://towardsdatascience.com/google-colab-notebooks-are-already-running-deepminds-alphafold-v-2-92b4531ec127</a:t>
            </a:r>
            <a:r>
              <a:rPr lang="en-US" b="1" dirty="0"/>
              <a:t> </a:t>
            </a:r>
          </a:p>
        </p:txBody>
      </p:sp>
      <p:sp>
        <p:nvSpPr>
          <p:cNvPr id="13" name="TextBox 12">
            <a:extLst>
              <a:ext uri="{FF2B5EF4-FFF2-40B4-BE49-F238E27FC236}">
                <a16:creationId xmlns:a16="http://schemas.microsoft.com/office/drawing/2014/main" id="{CCF8650B-7F43-4316-A8D0-6459679B23C0}"/>
              </a:ext>
            </a:extLst>
          </p:cNvPr>
          <p:cNvSpPr txBox="1"/>
          <p:nvPr/>
        </p:nvSpPr>
        <p:spPr>
          <a:xfrm>
            <a:off x="1543051" y="4267201"/>
            <a:ext cx="8505826" cy="646331"/>
          </a:xfrm>
          <a:prstGeom prst="rect">
            <a:avLst/>
          </a:prstGeom>
          <a:noFill/>
        </p:spPr>
        <p:txBody>
          <a:bodyPr wrap="square" rtlCol="0">
            <a:spAutoFit/>
          </a:bodyPr>
          <a:lstStyle/>
          <a:p>
            <a:r>
              <a:rPr lang="en-US" b="1" dirty="0"/>
              <a:t>August 15, 2021: MMSeqs2 + </a:t>
            </a:r>
            <a:r>
              <a:rPr lang="en-US" b="1" dirty="0" err="1"/>
              <a:t>AlphaFold</a:t>
            </a:r>
            <a:r>
              <a:rPr lang="en-US" b="1" dirty="0"/>
              <a:t> / </a:t>
            </a:r>
            <a:r>
              <a:rPr lang="en-US" b="1" dirty="0" err="1"/>
              <a:t>RoseTTAFold</a:t>
            </a:r>
            <a:r>
              <a:rPr lang="en-US" b="1" dirty="0"/>
              <a:t> preprint in </a:t>
            </a:r>
            <a:r>
              <a:rPr lang="en-US" b="1" dirty="0" err="1"/>
              <a:t>bioRxiv</a:t>
            </a:r>
            <a:r>
              <a:rPr lang="en-US" b="1" dirty="0"/>
              <a:t>:</a:t>
            </a:r>
          </a:p>
          <a:p>
            <a:r>
              <a:rPr lang="en-US" b="1" dirty="0">
                <a:hlinkClick r:id="rId3"/>
              </a:rPr>
              <a:t>https://www.biorxiv.org/content/10.1101/2021.08.15.456425v1</a:t>
            </a:r>
            <a:r>
              <a:rPr lang="en-US" b="1" dirty="0"/>
              <a:t> </a:t>
            </a:r>
          </a:p>
        </p:txBody>
      </p:sp>
      <p:sp>
        <p:nvSpPr>
          <p:cNvPr id="14" name="TextBox 13">
            <a:extLst>
              <a:ext uri="{FF2B5EF4-FFF2-40B4-BE49-F238E27FC236}">
                <a16:creationId xmlns:a16="http://schemas.microsoft.com/office/drawing/2014/main" id="{5514F48D-D72F-46EC-BEBD-3187A3493140}"/>
              </a:ext>
            </a:extLst>
          </p:cNvPr>
          <p:cNvSpPr txBox="1"/>
          <p:nvPr/>
        </p:nvSpPr>
        <p:spPr>
          <a:xfrm>
            <a:off x="1543051" y="4991101"/>
            <a:ext cx="8505826" cy="646331"/>
          </a:xfrm>
          <a:prstGeom prst="rect">
            <a:avLst/>
          </a:prstGeom>
          <a:noFill/>
        </p:spPr>
        <p:txBody>
          <a:bodyPr wrap="square" rtlCol="0">
            <a:spAutoFit/>
          </a:bodyPr>
          <a:lstStyle/>
          <a:p>
            <a:r>
              <a:rPr lang="en-US" b="1" dirty="0"/>
              <a:t>August 18, 2021: </a:t>
            </a:r>
            <a:r>
              <a:rPr lang="en-US" b="1" dirty="0">
                <a:hlinkClick r:id="rId4"/>
              </a:rPr>
              <a:t>https://towardsdatascience.com/the-hype-on-alphafold-keeps-growing-with-this-new-preprint-a8c1f21d15c8</a:t>
            </a:r>
            <a:r>
              <a:rPr lang="en-US" b="1" dirty="0"/>
              <a:t> </a:t>
            </a:r>
          </a:p>
        </p:txBody>
      </p:sp>
      <p:sp>
        <p:nvSpPr>
          <p:cNvPr id="4" name="TextBox 3">
            <a:extLst>
              <a:ext uri="{FF2B5EF4-FFF2-40B4-BE49-F238E27FC236}">
                <a16:creationId xmlns:a16="http://schemas.microsoft.com/office/drawing/2014/main" id="{FF1DB1FF-AA1F-4E6D-9B8D-82B0E7C2F079}"/>
              </a:ext>
            </a:extLst>
          </p:cNvPr>
          <p:cNvSpPr txBox="1"/>
          <p:nvPr/>
        </p:nvSpPr>
        <p:spPr>
          <a:xfrm>
            <a:off x="0" y="308113"/>
            <a:ext cx="12192000" cy="1077218"/>
          </a:xfrm>
          <a:prstGeom prst="rect">
            <a:avLst/>
          </a:prstGeom>
          <a:noFill/>
        </p:spPr>
        <p:txBody>
          <a:bodyPr wrap="square" rtlCol="0">
            <a:spAutoFit/>
          </a:bodyPr>
          <a:lstStyle/>
          <a:p>
            <a:pPr algn="ctr"/>
            <a:r>
              <a:rPr lang="en-US" sz="3200" b="1" dirty="0"/>
              <a:t>The next slides present interesting papers +</a:t>
            </a:r>
          </a:p>
          <a:p>
            <a:pPr algn="ctr"/>
            <a:r>
              <a:rPr lang="en-US" sz="3200" b="1" dirty="0"/>
              <a:t>blog entries referring you to more papers</a:t>
            </a:r>
            <a:endParaRPr lang="LID4096" sz="3200" b="1" dirty="0"/>
          </a:p>
        </p:txBody>
      </p:sp>
    </p:spTree>
    <p:extLst>
      <p:ext uri="{BB962C8B-B14F-4D97-AF65-F5344CB8AC3E}">
        <p14:creationId xmlns:p14="http://schemas.microsoft.com/office/powerpoint/2010/main" val="148055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4BF5-F95D-431A-9385-EEA15BF5949E}"/>
              </a:ext>
            </a:extLst>
          </p:cNvPr>
          <p:cNvSpPr>
            <a:spLocks noGrp="1"/>
          </p:cNvSpPr>
          <p:nvPr>
            <p:ph type="title"/>
          </p:nvPr>
        </p:nvSpPr>
        <p:spPr>
          <a:xfrm>
            <a:off x="1524000" y="167164"/>
            <a:ext cx="9144000" cy="1325563"/>
          </a:xfrm>
        </p:spPr>
        <p:txBody>
          <a:bodyPr>
            <a:normAutofit fontScale="90000"/>
          </a:bodyPr>
          <a:lstStyle/>
          <a:p>
            <a:r>
              <a:rPr lang="en-US" sz="3200" b="1" dirty="0">
                <a:latin typeface="Arial" panose="020B0604020202020204" pitchFamily="34" charset="0"/>
                <a:cs typeface="Arial" panose="020B0604020202020204" pitchFamily="34" charset="0"/>
              </a:rPr>
              <a:t>Additional applications beyond modeling itself (initially anecdotal, then papers came out)</a:t>
            </a:r>
            <a:endParaRPr lang="LID4096"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136210-214E-4CCF-B465-ACA3219EABBA}"/>
              </a:ext>
            </a:extLst>
          </p:cNvPr>
          <p:cNvSpPr>
            <a:spLocks noGrp="1"/>
          </p:cNvSpPr>
          <p:nvPr>
            <p:ph idx="1"/>
          </p:nvPr>
        </p:nvSpPr>
        <p:spPr>
          <a:xfrm>
            <a:off x="1898126" y="1778491"/>
            <a:ext cx="8169799" cy="4351338"/>
          </a:xfrm>
        </p:spPr>
        <p:txBody>
          <a:bodyPr>
            <a:normAutofit/>
          </a:bodyPr>
          <a:lstStyle/>
          <a:p>
            <a:r>
              <a:rPr lang="en-US" dirty="0"/>
              <a:t>Prediction of protein complexes</a:t>
            </a:r>
          </a:p>
          <a:p>
            <a:r>
              <a:rPr lang="en-US" dirty="0"/>
              <a:t>Prediction of disordered regions</a:t>
            </a:r>
          </a:p>
          <a:p>
            <a:r>
              <a:rPr lang="en-US" dirty="0"/>
              <a:t>Easily modeling inside cryo-EM (follow Tristan </a:t>
            </a:r>
            <a:r>
              <a:rPr lang="en-US" dirty="0" err="1"/>
              <a:t>Croll</a:t>
            </a:r>
            <a:r>
              <a:rPr lang="en-US" dirty="0"/>
              <a:t>)</a:t>
            </a:r>
          </a:p>
          <a:p>
            <a:r>
              <a:rPr lang="en-US" dirty="0"/>
              <a:t>Correcting models from cryo-EM (Tristan </a:t>
            </a:r>
            <a:r>
              <a:rPr lang="en-US" dirty="0" err="1"/>
              <a:t>Croll</a:t>
            </a:r>
            <a:r>
              <a:rPr lang="en-US" dirty="0"/>
              <a:t>)</a:t>
            </a:r>
          </a:p>
          <a:p>
            <a:r>
              <a:rPr lang="en-US" dirty="0"/>
              <a:t>Models for molecular replacement (already for some time in CASP, but many in CASP14)</a:t>
            </a:r>
          </a:p>
          <a:p>
            <a:r>
              <a:rPr lang="en-US" dirty="0"/>
              <a:t>Structure search on the models (DALI, FoldSeek)</a:t>
            </a:r>
          </a:p>
          <a:p>
            <a:endParaRPr lang="en-US" dirty="0"/>
          </a:p>
          <a:p>
            <a:endParaRPr lang="LID4096" dirty="0"/>
          </a:p>
        </p:txBody>
      </p:sp>
    </p:spTree>
    <p:extLst>
      <p:ext uri="{BB962C8B-B14F-4D97-AF65-F5344CB8AC3E}">
        <p14:creationId xmlns:p14="http://schemas.microsoft.com/office/powerpoint/2010/main" val="62281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A286F7-CBF6-419A-927B-8A5B1B14B97C}"/>
              </a:ext>
            </a:extLst>
          </p:cNvPr>
          <p:cNvSpPr>
            <a:spLocks noGrp="1"/>
          </p:cNvSpPr>
          <p:nvPr>
            <p:ph type="sldNum" sz="quarter" idx="12"/>
          </p:nvPr>
        </p:nvSpPr>
        <p:spPr>
          <a:xfrm>
            <a:off x="9018104" y="6326533"/>
            <a:ext cx="2743200" cy="365125"/>
          </a:xfrm>
        </p:spPr>
        <p:txBody>
          <a:bodyPr/>
          <a:lstStyle/>
          <a:p>
            <a:fld id="{B7BAC2AB-1E6F-4A95-9245-B46318CC102D}" type="slidenum">
              <a:rPr lang="en-US" smtClean="0"/>
              <a:t>23</a:t>
            </a:fld>
            <a:endParaRPr lang="en-US"/>
          </a:p>
        </p:txBody>
      </p:sp>
      <p:sp>
        <p:nvSpPr>
          <p:cNvPr id="5" name="Rectangle 4">
            <a:extLst>
              <a:ext uri="{FF2B5EF4-FFF2-40B4-BE49-F238E27FC236}">
                <a16:creationId xmlns:a16="http://schemas.microsoft.com/office/drawing/2014/main" id="{4416028D-AEC2-4168-B402-FB57E45D019A}"/>
              </a:ext>
            </a:extLst>
          </p:cNvPr>
          <p:cNvSpPr/>
          <p:nvPr/>
        </p:nvSpPr>
        <p:spPr>
          <a:xfrm>
            <a:off x="502961" y="614661"/>
            <a:ext cx="10405027" cy="369332"/>
          </a:xfrm>
          <a:prstGeom prst="rect">
            <a:avLst/>
          </a:prstGeom>
        </p:spPr>
        <p:txBody>
          <a:bodyPr wrap="square">
            <a:spAutoFit/>
          </a:bodyPr>
          <a:lstStyle/>
          <a:p>
            <a:pPr algn="r"/>
            <a:r>
              <a:rPr lang="LID4096" dirty="0">
                <a:hlinkClick r:id="rId2"/>
              </a:rPr>
              <a:t>https://towardsdatascience.com/alphafold-2-spin-offs-three-months-after-its-official-release-90c2d8714757</a:t>
            </a:r>
            <a:r>
              <a:rPr lang="es-AR" dirty="0"/>
              <a:t> </a:t>
            </a:r>
            <a:endParaRPr lang="LID4096" dirty="0"/>
          </a:p>
        </p:txBody>
      </p:sp>
      <p:sp>
        <p:nvSpPr>
          <p:cNvPr id="7" name="Title 1">
            <a:extLst>
              <a:ext uri="{FF2B5EF4-FFF2-40B4-BE49-F238E27FC236}">
                <a16:creationId xmlns:a16="http://schemas.microsoft.com/office/drawing/2014/main" id="{32BE1129-C309-470C-8204-7A4DF8FB6F10}"/>
              </a:ext>
            </a:extLst>
          </p:cNvPr>
          <p:cNvSpPr>
            <a:spLocks noGrp="1"/>
          </p:cNvSpPr>
          <p:nvPr>
            <p:ph type="title"/>
          </p:nvPr>
        </p:nvSpPr>
        <p:spPr>
          <a:xfrm>
            <a:off x="1524000" y="1"/>
            <a:ext cx="9144000" cy="561975"/>
          </a:xfrm>
        </p:spPr>
        <p:txBody>
          <a:bodyPr>
            <a:normAutofit fontScale="90000"/>
          </a:bodyPr>
          <a:lstStyle/>
          <a:p>
            <a:r>
              <a:rPr lang="en-US" sz="2800" b="1" dirty="0" err="1">
                <a:latin typeface="Arial" panose="020B0604020202020204" pitchFamily="34" charset="0"/>
                <a:cs typeface="Arial" panose="020B0604020202020204" pitchFamily="34" charset="0"/>
              </a:rPr>
              <a:t>AlphaFold</a:t>
            </a:r>
            <a:r>
              <a:rPr lang="en-US" sz="2800" b="1" dirty="0">
                <a:latin typeface="Arial" panose="020B0604020202020204" pitchFamily="34" charset="0"/>
                <a:cs typeface="Arial" panose="020B0604020202020204" pitchFamily="34" charset="0"/>
              </a:rPr>
              <a:t> 2 spin-offs three months after its official release</a:t>
            </a:r>
            <a:endParaRPr lang="LID4096" sz="2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9067FD-AA96-4629-925A-F45CBB68B80A}"/>
              </a:ext>
            </a:extLst>
          </p:cNvPr>
          <p:cNvPicPr>
            <a:picLocks noChangeAspect="1"/>
          </p:cNvPicPr>
          <p:nvPr/>
        </p:nvPicPr>
        <p:blipFill>
          <a:blip r:embed="rId3"/>
          <a:stretch>
            <a:fillRect/>
          </a:stretch>
        </p:blipFill>
        <p:spPr>
          <a:xfrm>
            <a:off x="2122005" y="1138988"/>
            <a:ext cx="5569715" cy="6117820"/>
          </a:xfrm>
          <a:prstGeom prst="rect">
            <a:avLst/>
          </a:prstGeom>
        </p:spPr>
      </p:pic>
      <p:sp>
        <p:nvSpPr>
          <p:cNvPr id="10" name="TextBox 9">
            <a:extLst>
              <a:ext uri="{FF2B5EF4-FFF2-40B4-BE49-F238E27FC236}">
                <a16:creationId xmlns:a16="http://schemas.microsoft.com/office/drawing/2014/main" id="{8FF985E4-71F2-4DBB-893B-3725C688E460}"/>
              </a:ext>
            </a:extLst>
          </p:cNvPr>
          <p:cNvSpPr txBox="1"/>
          <p:nvPr/>
        </p:nvSpPr>
        <p:spPr>
          <a:xfrm>
            <a:off x="6112979" y="2475259"/>
            <a:ext cx="1381126" cy="307777"/>
          </a:xfrm>
          <a:prstGeom prst="rect">
            <a:avLst/>
          </a:prstGeom>
          <a:noFill/>
        </p:spPr>
        <p:txBody>
          <a:bodyPr wrap="square" rtlCol="0">
            <a:spAutoFit/>
          </a:bodyPr>
          <a:lstStyle/>
          <a:p>
            <a:r>
              <a:rPr lang="en-US" sz="1400" b="1" dirty="0">
                <a:solidFill>
                  <a:srgbClr val="FF0000"/>
                </a:solidFill>
              </a:rPr>
              <a:t>(EBI-</a:t>
            </a:r>
            <a:r>
              <a:rPr lang="en-US" sz="1400" b="1" dirty="0" err="1">
                <a:solidFill>
                  <a:srgbClr val="FF0000"/>
                </a:solidFill>
              </a:rPr>
              <a:t>AlphaFold</a:t>
            </a:r>
            <a:r>
              <a:rPr lang="en-US" sz="1400" b="1" dirty="0">
                <a:solidFill>
                  <a:srgbClr val="FF0000"/>
                </a:solidFill>
              </a:rPr>
              <a:t>)</a:t>
            </a:r>
            <a:endParaRPr lang="LID4096" sz="1400" b="1" dirty="0">
              <a:solidFill>
                <a:srgbClr val="FF0000"/>
              </a:solidFill>
            </a:endParaRPr>
          </a:p>
        </p:txBody>
      </p:sp>
      <p:sp>
        <p:nvSpPr>
          <p:cNvPr id="11" name="TextBox 10">
            <a:extLst>
              <a:ext uri="{FF2B5EF4-FFF2-40B4-BE49-F238E27FC236}">
                <a16:creationId xmlns:a16="http://schemas.microsoft.com/office/drawing/2014/main" id="{7D12076E-31AD-4D09-874C-E5A3265D9018}"/>
              </a:ext>
            </a:extLst>
          </p:cNvPr>
          <p:cNvSpPr txBox="1"/>
          <p:nvPr/>
        </p:nvSpPr>
        <p:spPr>
          <a:xfrm>
            <a:off x="5665304" y="2846734"/>
            <a:ext cx="3638550" cy="307777"/>
          </a:xfrm>
          <a:prstGeom prst="rect">
            <a:avLst/>
          </a:prstGeom>
          <a:noFill/>
        </p:spPr>
        <p:txBody>
          <a:bodyPr wrap="square" rtlCol="0">
            <a:spAutoFit/>
          </a:bodyPr>
          <a:lstStyle/>
          <a:p>
            <a:r>
              <a:rPr lang="en-US" sz="1400" b="1" dirty="0">
                <a:solidFill>
                  <a:srgbClr val="FF0000"/>
                </a:solidFill>
              </a:rPr>
              <a:t>(Baker lab using </a:t>
            </a:r>
            <a:r>
              <a:rPr lang="en-US" sz="1400" b="1" dirty="0" err="1">
                <a:solidFill>
                  <a:srgbClr val="FF0000"/>
                </a:solidFill>
              </a:rPr>
              <a:t>AlphaFold</a:t>
            </a:r>
            <a:r>
              <a:rPr lang="en-US" sz="1400" b="1" dirty="0">
                <a:solidFill>
                  <a:srgbClr val="FF0000"/>
                </a:solidFill>
              </a:rPr>
              <a:t> + </a:t>
            </a:r>
            <a:r>
              <a:rPr lang="en-US" sz="1400" b="1" dirty="0" err="1">
                <a:solidFill>
                  <a:srgbClr val="FF0000"/>
                </a:solidFill>
              </a:rPr>
              <a:t>RoseTTAFold</a:t>
            </a:r>
            <a:r>
              <a:rPr lang="en-US" sz="1400" b="1" dirty="0">
                <a:solidFill>
                  <a:srgbClr val="FF0000"/>
                </a:solidFill>
              </a:rPr>
              <a:t>)</a:t>
            </a:r>
            <a:endParaRPr lang="LID4096" sz="1400" b="1" dirty="0">
              <a:solidFill>
                <a:srgbClr val="FF0000"/>
              </a:solidFill>
            </a:endParaRPr>
          </a:p>
        </p:txBody>
      </p:sp>
      <p:sp>
        <p:nvSpPr>
          <p:cNvPr id="12" name="TextBox 11">
            <a:extLst>
              <a:ext uri="{FF2B5EF4-FFF2-40B4-BE49-F238E27FC236}">
                <a16:creationId xmlns:a16="http://schemas.microsoft.com/office/drawing/2014/main" id="{13CEEE0B-2D1E-4411-82AA-54251D34907F}"/>
              </a:ext>
            </a:extLst>
          </p:cNvPr>
          <p:cNvSpPr txBox="1"/>
          <p:nvPr/>
        </p:nvSpPr>
        <p:spPr>
          <a:xfrm>
            <a:off x="6474930" y="3199159"/>
            <a:ext cx="1876425" cy="307777"/>
          </a:xfrm>
          <a:prstGeom prst="rect">
            <a:avLst/>
          </a:prstGeom>
          <a:noFill/>
        </p:spPr>
        <p:txBody>
          <a:bodyPr wrap="square" rtlCol="0">
            <a:spAutoFit/>
          </a:bodyPr>
          <a:lstStyle/>
          <a:p>
            <a:r>
              <a:rPr lang="en-US" sz="1400" b="1" dirty="0">
                <a:solidFill>
                  <a:srgbClr val="FF0000"/>
                </a:solidFill>
              </a:rPr>
              <a:t>(New from </a:t>
            </a:r>
            <a:r>
              <a:rPr lang="en-US" sz="1400" b="1" dirty="0" err="1">
                <a:solidFill>
                  <a:srgbClr val="FF0000"/>
                </a:solidFill>
              </a:rPr>
              <a:t>Deepmind</a:t>
            </a:r>
            <a:r>
              <a:rPr lang="en-US" sz="1400" b="1" dirty="0">
                <a:solidFill>
                  <a:srgbClr val="FF0000"/>
                </a:solidFill>
              </a:rPr>
              <a:t>)</a:t>
            </a:r>
            <a:endParaRPr lang="LID4096" sz="1400" b="1" dirty="0">
              <a:solidFill>
                <a:srgbClr val="FF0000"/>
              </a:solidFill>
            </a:endParaRPr>
          </a:p>
        </p:txBody>
      </p:sp>
      <p:sp>
        <p:nvSpPr>
          <p:cNvPr id="13" name="TextBox 12">
            <a:extLst>
              <a:ext uri="{FF2B5EF4-FFF2-40B4-BE49-F238E27FC236}">
                <a16:creationId xmlns:a16="http://schemas.microsoft.com/office/drawing/2014/main" id="{D411711E-40A3-4FFD-95E1-D2369EFFB3BF}"/>
              </a:ext>
            </a:extLst>
          </p:cNvPr>
          <p:cNvSpPr txBox="1"/>
          <p:nvPr/>
        </p:nvSpPr>
        <p:spPr>
          <a:xfrm>
            <a:off x="7589354" y="4104033"/>
            <a:ext cx="3314700" cy="738664"/>
          </a:xfrm>
          <a:prstGeom prst="rect">
            <a:avLst/>
          </a:prstGeom>
          <a:noFill/>
        </p:spPr>
        <p:txBody>
          <a:bodyPr wrap="square" rtlCol="0">
            <a:spAutoFit/>
          </a:bodyPr>
          <a:lstStyle/>
          <a:p>
            <a:r>
              <a:rPr lang="en-US" sz="1400" b="1" dirty="0">
                <a:solidFill>
                  <a:srgbClr val="FF0000"/>
                </a:solidFill>
              </a:rPr>
              <a:t>Especially </a:t>
            </a:r>
            <a:r>
              <a:rPr lang="en-US" sz="1400" b="1" dirty="0">
                <a:solidFill>
                  <a:srgbClr val="FF0000"/>
                </a:solidFill>
                <a:hlinkClick r:id="rId4"/>
              </a:rPr>
              <a:t>https://www.biorxiv.org/content/10.1101/2021.09.26.461876v1</a:t>
            </a:r>
            <a:r>
              <a:rPr lang="en-US" sz="1400" b="1" dirty="0">
                <a:solidFill>
                  <a:srgbClr val="FF0000"/>
                </a:solidFill>
              </a:rPr>
              <a:t> </a:t>
            </a:r>
            <a:endParaRPr lang="LID4096" sz="1400" b="1" dirty="0">
              <a:solidFill>
                <a:srgbClr val="FF0000"/>
              </a:solidFill>
            </a:endParaRPr>
          </a:p>
        </p:txBody>
      </p:sp>
      <p:sp>
        <p:nvSpPr>
          <p:cNvPr id="14" name="TextBox 13">
            <a:extLst>
              <a:ext uri="{FF2B5EF4-FFF2-40B4-BE49-F238E27FC236}">
                <a16:creationId xmlns:a16="http://schemas.microsoft.com/office/drawing/2014/main" id="{C8BB0BBF-F453-4782-B0A1-973EE8A0DA80}"/>
              </a:ext>
            </a:extLst>
          </p:cNvPr>
          <p:cNvSpPr txBox="1"/>
          <p:nvPr/>
        </p:nvSpPr>
        <p:spPr>
          <a:xfrm>
            <a:off x="7503629" y="5227984"/>
            <a:ext cx="3228975" cy="307777"/>
          </a:xfrm>
          <a:prstGeom prst="rect">
            <a:avLst/>
          </a:prstGeom>
          <a:noFill/>
        </p:spPr>
        <p:txBody>
          <a:bodyPr wrap="square" rtlCol="0">
            <a:spAutoFit/>
          </a:bodyPr>
          <a:lstStyle/>
          <a:p>
            <a:r>
              <a:rPr lang="en-US" sz="1400" b="1" dirty="0">
                <a:solidFill>
                  <a:srgbClr val="FF0000"/>
                </a:solidFill>
              </a:rPr>
              <a:t>Let’s say things as they are</a:t>
            </a:r>
            <a:endParaRPr lang="LID4096" sz="1400" b="1" dirty="0">
              <a:solidFill>
                <a:srgbClr val="FF0000"/>
              </a:solidFill>
            </a:endParaRPr>
          </a:p>
        </p:txBody>
      </p:sp>
      <p:sp>
        <p:nvSpPr>
          <p:cNvPr id="15" name="TextBox 14">
            <a:extLst>
              <a:ext uri="{FF2B5EF4-FFF2-40B4-BE49-F238E27FC236}">
                <a16:creationId xmlns:a16="http://schemas.microsoft.com/office/drawing/2014/main" id="{2F366ED6-A0BD-4ABC-989C-2D89CED4CA8F}"/>
              </a:ext>
            </a:extLst>
          </p:cNvPr>
          <p:cNvSpPr txBox="1"/>
          <p:nvPr/>
        </p:nvSpPr>
        <p:spPr>
          <a:xfrm>
            <a:off x="6836879" y="5923309"/>
            <a:ext cx="3886201" cy="307777"/>
          </a:xfrm>
          <a:prstGeom prst="rect">
            <a:avLst/>
          </a:prstGeom>
          <a:noFill/>
        </p:spPr>
        <p:txBody>
          <a:bodyPr wrap="square" rtlCol="0">
            <a:spAutoFit/>
          </a:bodyPr>
          <a:lstStyle/>
          <a:p>
            <a:r>
              <a:rPr lang="en-US" sz="1400" b="1" dirty="0">
                <a:solidFill>
                  <a:srgbClr val="FF0000"/>
                </a:solidFill>
              </a:rPr>
              <a:t>Opinions on ML in biology</a:t>
            </a:r>
            <a:endParaRPr lang="LID4096" sz="1400" b="1" dirty="0">
              <a:solidFill>
                <a:srgbClr val="FF0000"/>
              </a:solidFill>
            </a:endParaRPr>
          </a:p>
        </p:txBody>
      </p:sp>
      <p:sp>
        <p:nvSpPr>
          <p:cNvPr id="16" name="TextBox 15">
            <a:extLst>
              <a:ext uri="{FF2B5EF4-FFF2-40B4-BE49-F238E27FC236}">
                <a16:creationId xmlns:a16="http://schemas.microsoft.com/office/drawing/2014/main" id="{7B6D8FFD-625B-4881-8B41-E7148AF99428}"/>
              </a:ext>
            </a:extLst>
          </p:cNvPr>
          <p:cNvSpPr txBox="1"/>
          <p:nvPr/>
        </p:nvSpPr>
        <p:spPr>
          <a:xfrm>
            <a:off x="6846404" y="6418609"/>
            <a:ext cx="3886201" cy="307777"/>
          </a:xfrm>
          <a:prstGeom prst="rect">
            <a:avLst/>
          </a:prstGeom>
          <a:noFill/>
        </p:spPr>
        <p:txBody>
          <a:bodyPr wrap="square" rtlCol="0">
            <a:spAutoFit/>
          </a:bodyPr>
          <a:lstStyle/>
          <a:p>
            <a:r>
              <a:rPr lang="en-US" sz="1400" b="1" dirty="0">
                <a:solidFill>
                  <a:srgbClr val="FF0000"/>
                </a:solidFill>
              </a:rPr>
              <a:t>Some more examples and evaluations on AF2</a:t>
            </a:r>
            <a:endParaRPr lang="LID4096" sz="1400" b="1" dirty="0">
              <a:solidFill>
                <a:srgbClr val="FF0000"/>
              </a:solidFill>
            </a:endParaRPr>
          </a:p>
        </p:txBody>
      </p:sp>
    </p:spTree>
    <p:extLst>
      <p:ext uri="{BB962C8B-B14F-4D97-AF65-F5344CB8AC3E}">
        <p14:creationId xmlns:p14="http://schemas.microsoft.com/office/powerpoint/2010/main" val="74848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A286F7-CBF6-419A-927B-8A5B1B14B97C}"/>
              </a:ext>
            </a:extLst>
          </p:cNvPr>
          <p:cNvSpPr>
            <a:spLocks noGrp="1"/>
          </p:cNvSpPr>
          <p:nvPr>
            <p:ph type="sldNum" sz="quarter" idx="12"/>
          </p:nvPr>
        </p:nvSpPr>
        <p:spPr/>
        <p:txBody>
          <a:bodyPr/>
          <a:lstStyle/>
          <a:p>
            <a:fld id="{B7BAC2AB-1E6F-4A95-9245-B46318CC102D}" type="slidenum">
              <a:rPr lang="en-US" smtClean="0"/>
              <a:t>24</a:t>
            </a:fld>
            <a:endParaRPr lang="en-US"/>
          </a:p>
        </p:txBody>
      </p:sp>
      <p:sp>
        <p:nvSpPr>
          <p:cNvPr id="5" name="Rectangle 4">
            <a:extLst>
              <a:ext uri="{FF2B5EF4-FFF2-40B4-BE49-F238E27FC236}">
                <a16:creationId xmlns:a16="http://schemas.microsoft.com/office/drawing/2014/main" id="{4416028D-AEC2-4168-B402-FB57E45D019A}"/>
              </a:ext>
            </a:extLst>
          </p:cNvPr>
          <p:cNvSpPr/>
          <p:nvPr/>
        </p:nvSpPr>
        <p:spPr>
          <a:xfrm>
            <a:off x="1428751" y="767060"/>
            <a:ext cx="9324974" cy="338554"/>
          </a:xfrm>
          <a:prstGeom prst="rect">
            <a:avLst/>
          </a:prstGeom>
        </p:spPr>
        <p:txBody>
          <a:bodyPr wrap="square">
            <a:spAutoFit/>
          </a:bodyPr>
          <a:lstStyle/>
          <a:p>
            <a:pPr algn="r"/>
            <a:r>
              <a:rPr lang="LID4096" sz="1600" b="1" dirty="0">
                <a:hlinkClick r:id="rId2"/>
              </a:rPr>
              <a:t>https://towardsdatascience.com/alphafold-2-spin-offs-three-months-after-its-official-release-90c2d8714757</a:t>
            </a:r>
            <a:r>
              <a:rPr lang="es-AR" sz="1600" b="1" dirty="0"/>
              <a:t> </a:t>
            </a:r>
            <a:endParaRPr lang="LID4096" sz="1600" b="1" dirty="0"/>
          </a:p>
        </p:txBody>
      </p:sp>
      <p:sp>
        <p:nvSpPr>
          <p:cNvPr id="7" name="Title 1">
            <a:extLst>
              <a:ext uri="{FF2B5EF4-FFF2-40B4-BE49-F238E27FC236}">
                <a16:creationId xmlns:a16="http://schemas.microsoft.com/office/drawing/2014/main" id="{32BE1129-C309-470C-8204-7A4DF8FB6F10}"/>
              </a:ext>
            </a:extLst>
          </p:cNvPr>
          <p:cNvSpPr>
            <a:spLocks noGrp="1"/>
          </p:cNvSpPr>
          <p:nvPr>
            <p:ph type="title"/>
          </p:nvPr>
        </p:nvSpPr>
        <p:spPr>
          <a:xfrm>
            <a:off x="1524000" y="1"/>
            <a:ext cx="9144000" cy="561975"/>
          </a:xfrm>
        </p:spPr>
        <p:txBody>
          <a:bodyPr>
            <a:normAutofit fontScale="90000"/>
          </a:bodyPr>
          <a:lstStyle/>
          <a:p>
            <a:r>
              <a:rPr lang="en-US" sz="2800" b="1" dirty="0" err="1">
                <a:latin typeface="Arial" panose="020B0604020202020204" pitchFamily="34" charset="0"/>
                <a:cs typeface="Arial" panose="020B0604020202020204" pitchFamily="34" charset="0"/>
              </a:rPr>
              <a:t>AlphaFold</a:t>
            </a:r>
            <a:r>
              <a:rPr lang="en-US" sz="2800" b="1" dirty="0">
                <a:latin typeface="Arial" panose="020B0604020202020204" pitchFamily="34" charset="0"/>
                <a:cs typeface="Arial" panose="020B0604020202020204" pitchFamily="34" charset="0"/>
              </a:rPr>
              <a:t> 2 spin-offs three months after its official release</a:t>
            </a:r>
            <a:endParaRPr lang="LID4096" sz="28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6FE9EF7-EE32-4CF3-94D2-73790C3A81E8}"/>
              </a:ext>
            </a:extLst>
          </p:cNvPr>
          <p:cNvSpPr/>
          <p:nvPr/>
        </p:nvSpPr>
        <p:spPr>
          <a:xfrm>
            <a:off x="1524001" y="1423511"/>
            <a:ext cx="9143999" cy="5509200"/>
          </a:xfrm>
          <a:prstGeom prst="rect">
            <a:avLst/>
          </a:prstGeom>
        </p:spPr>
        <p:txBody>
          <a:bodyPr wrap="square">
            <a:spAutoFit/>
          </a:bodyPr>
          <a:lstStyle/>
          <a:p>
            <a:r>
              <a:rPr lang="en-US" sz="1600" b="1" dirty="0">
                <a:solidFill>
                  <a:srgbClr val="292929"/>
                </a:solidFill>
                <a:latin typeface="sohne"/>
              </a:rPr>
              <a:t>Experimental structural biologists joined efforts to assess the utility of </a:t>
            </a:r>
            <a:r>
              <a:rPr lang="en-US" sz="1600" b="1" dirty="0" err="1">
                <a:solidFill>
                  <a:srgbClr val="292929"/>
                </a:solidFill>
                <a:latin typeface="sohne"/>
              </a:rPr>
              <a:t>AlphaFold</a:t>
            </a:r>
            <a:r>
              <a:rPr lang="en-US" sz="1600" b="1" dirty="0">
                <a:solidFill>
                  <a:srgbClr val="292929"/>
                </a:solidFill>
                <a:latin typeface="sohne"/>
              </a:rPr>
              <a:t> in their fields of research</a:t>
            </a:r>
          </a:p>
          <a:p>
            <a:endParaRPr lang="en-US" sz="1600" dirty="0">
              <a:solidFill>
                <a:srgbClr val="292929"/>
              </a:solidFill>
              <a:latin typeface="sohne"/>
            </a:endParaRPr>
          </a:p>
          <a:p>
            <a:pPr marL="285750" indent="-285750">
              <a:buFont typeface="Arial" panose="020B0604020202020204" pitchFamily="34" charset="0"/>
              <a:buChar char="•"/>
            </a:pPr>
            <a:r>
              <a:rPr lang="en-US" sz="1600" dirty="0">
                <a:solidFill>
                  <a:srgbClr val="292929"/>
                </a:solidFill>
                <a:latin typeface="sohne"/>
              </a:rPr>
              <a:t>% of proteome covered with structural data (experimental structures + homology models + AF2 models).</a:t>
            </a:r>
          </a:p>
          <a:p>
            <a:pPr marL="285750" indent="-285750">
              <a:buFont typeface="Arial" panose="020B0604020202020204" pitchFamily="34" charset="0"/>
              <a:buChar char="•"/>
            </a:pPr>
            <a:endParaRPr lang="en-US" sz="1600" dirty="0">
              <a:solidFill>
                <a:srgbClr val="292929"/>
              </a:solidFill>
              <a:latin typeface="sohne"/>
            </a:endParaRPr>
          </a:p>
          <a:p>
            <a:pPr marL="285750" indent="-285750">
              <a:buFont typeface="Arial" panose="020B0604020202020204" pitchFamily="34" charset="0"/>
              <a:buChar char="•"/>
            </a:pPr>
            <a:r>
              <a:rPr lang="en-US" sz="1600" dirty="0"/>
              <a:t>In particular for human proteome: 50% covered with structural data, and 20% is just long disordered segments or fully disordered proteins.</a:t>
            </a:r>
            <a:endParaRPr lang="en-US" sz="1600" dirty="0">
              <a:solidFill>
                <a:srgbClr val="292929"/>
              </a:solidFill>
              <a:latin typeface="sohne"/>
            </a:endParaRPr>
          </a:p>
          <a:p>
            <a:pPr marL="285750" indent="-285750">
              <a:buFont typeface="Arial" panose="020B0604020202020204" pitchFamily="34" charset="0"/>
              <a:buChar char="•"/>
            </a:pPr>
            <a:endParaRPr lang="en-US" sz="1600" dirty="0">
              <a:solidFill>
                <a:srgbClr val="292929"/>
              </a:solidFill>
              <a:latin typeface="sohne"/>
              <a:sym typeface="Wingdings" panose="05000000000000000000" pitchFamily="2" charset="2"/>
            </a:endParaRPr>
          </a:p>
          <a:p>
            <a:pPr marL="285750" indent="-285750">
              <a:buFont typeface="Arial" panose="020B0604020202020204" pitchFamily="34" charset="0"/>
              <a:buChar char="•"/>
            </a:pPr>
            <a:r>
              <a:rPr lang="en-US" sz="1600" dirty="0">
                <a:solidFill>
                  <a:srgbClr val="292929"/>
                </a:solidFill>
                <a:latin typeface="sohne"/>
                <a:sym typeface="Wingdings" panose="05000000000000000000" pitchFamily="2" charset="2"/>
              </a:rPr>
              <a:t>Using </a:t>
            </a:r>
            <a:r>
              <a:rPr lang="en-US" sz="1600" dirty="0" err="1">
                <a:solidFill>
                  <a:srgbClr val="292929"/>
                </a:solidFill>
                <a:latin typeface="sohne"/>
                <a:sym typeface="Wingdings" panose="05000000000000000000" pitchFamily="2" charset="2"/>
              </a:rPr>
              <a:t>pLDDT</a:t>
            </a:r>
            <a:r>
              <a:rPr lang="en-US" sz="1600" dirty="0">
                <a:solidFill>
                  <a:srgbClr val="292929"/>
                </a:solidFill>
                <a:latin typeface="sohne"/>
                <a:sym typeface="Wingdings" panose="05000000000000000000" pitchFamily="2" charset="2"/>
              </a:rPr>
              <a:t> as disorder predictor works better than any ad hoc disorder predictor.</a:t>
            </a:r>
          </a:p>
          <a:p>
            <a:pPr marL="285750" indent="-285750">
              <a:buFont typeface="Arial" panose="020B0604020202020204" pitchFamily="34" charset="0"/>
              <a:buChar char="•"/>
            </a:pPr>
            <a:endParaRPr lang="en-US" sz="1600" dirty="0">
              <a:solidFill>
                <a:srgbClr val="292929"/>
              </a:solidFill>
              <a:latin typeface="sohne"/>
              <a:sym typeface="Wingdings" panose="05000000000000000000" pitchFamily="2" charset="2"/>
            </a:endParaRPr>
          </a:p>
          <a:p>
            <a:pPr marL="285750" indent="-285750">
              <a:buFont typeface="Arial" panose="020B0604020202020204" pitchFamily="34" charset="0"/>
              <a:buChar char="•"/>
            </a:pPr>
            <a:r>
              <a:rPr lang="en-US" sz="1600" dirty="0">
                <a:solidFill>
                  <a:srgbClr val="292929"/>
                </a:solidFill>
                <a:latin typeface="sohne"/>
                <a:sym typeface="Wingdings" panose="05000000000000000000" pitchFamily="2" charset="2"/>
              </a:rPr>
              <a:t>Examples of using models for molecular replacement in X-ray structure resolution and direct use for modeling in cryo-EM.</a:t>
            </a:r>
          </a:p>
          <a:p>
            <a:pPr marL="285750" indent="-285750">
              <a:buFont typeface="Arial" panose="020B0604020202020204" pitchFamily="34" charset="0"/>
              <a:buChar char="•"/>
            </a:pPr>
            <a:endParaRPr lang="en-US" sz="1600" dirty="0">
              <a:solidFill>
                <a:srgbClr val="292929"/>
              </a:solidFill>
              <a:latin typeface="sohne"/>
              <a:sym typeface="Wingdings" panose="05000000000000000000" pitchFamily="2" charset="2"/>
            </a:endParaRPr>
          </a:p>
          <a:p>
            <a:pPr marL="285750" indent="-285750">
              <a:buFont typeface="Arial" panose="020B0604020202020204" pitchFamily="34" charset="0"/>
              <a:buChar char="•"/>
            </a:pPr>
            <a:r>
              <a:rPr lang="en-US" sz="1600" dirty="0">
                <a:solidFill>
                  <a:srgbClr val="292929"/>
                </a:solidFill>
                <a:latin typeface="sohne"/>
                <a:sym typeface="Wingdings" panose="05000000000000000000" pitchFamily="2" charset="2"/>
              </a:rPr>
              <a:t>Some models good enough for applications that need high resolution, such as ligand design.</a:t>
            </a:r>
          </a:p>
          <a:p>
            <a:pPr marL="285750" indent="-285750">
              <a:buFont typeface="Arial" panose="020B0604020202020204" pitchFamily="34" charset="0"/>
              <a:buChar char="•"/>
            </a:pPr>
            <a:endParaRPr lang="en-US" sz="1600" dirty="0">
              <a:solidFill>
                <a:srgbClr val="292929"/>
              </a:solidFill>
              <a:latin typeface="sohne"/>
              <a:sym typeface="Wingdings" panose="05000000000000000000" pitchFamily="2" charset="2"/>
            </a:endParaRPr>
          </a:p>
          <a:p>
            <a:pPr marL="285750" indent="-285750">
              <a:buFont typeface="Arial" panose="020B0604020202020204" pitchFamily="34" charset="0"/>
              <a:buChar char="•"/>
            </a:pPr>
            <a:r>
              <a:rPr lang="en-US" sz="1600" dirty="0">
                <a:solidFill>
                  <a:srgbClr val="292929"/>
                </a:solidFill>
                <a:latin typeface="sohne"/>
                <a:sym typeface="Wingdings" panose="05000000000000000000" pitchFamily="2" charset="2"/>
              </a:rPr>
              <a:t>EBI-</a:t>
            </a:r>
            <a:r>
              <a:rPr lang="en-US" sz="1600" dirty="0" err="1">
                <a:solidFill>
                  <a:srgbClr val="292929"/>
                </a:solidFill>
                <a:latin typeface="sohne"/>
                <a:sym typeface="Wingdings" panose="05000000000000000000" pitchFamily="2" charset="2"/>
              </a:rPr>
              <a:t>AlphaFold</a:t>
            </a:r>
            <a:r>
              <a:rPr lang="en-US" sz="1600" dirty="0">
                <a:solidFill>
                  <a:srgbClr val="292929"/>
                </a:solidFill>
                <a:latin typeface="sohne"/>
                <a:sym typeface="Wingdings" panose="05000000000000000000" pitchFamily="2" charset="2"/>
              </a:rPr>
              <a:t> keeps growing. The goal is to cover all </a:t>
            </a:r>
            <a:r>
              <a:rPr lang="en-US" sz="1600" dirty="0" err="1">
                <a:solidFill>
                  <a:srgbClr val="292929"/>
                </a:solidFill>
                <a:latin typeface="sohne"/>
                <a:sym typeface="Wingdings" panose="05000000000000000000" pitchFamily="2" charset="2"/>
              </a:rPr>
              <a:t>UniProt</a:t>
            </a:r>
            <a:r>
              <a:rPr lang="en-US" sz="1600" dirty="0">
                <a:solidFill>
                  <a:srgbClr val="292929"/>
                </a:solidFill>
                <a:latin typeface="sohne"/>
                <a:sym typeface="Wingdings" panose="05000000000000000000" pitchFamily="2" charset="2"/>
              </a:rPr>
              <a:t>.</a:t>
            </a:r>
          </a:p>
          <a:p>
            <a:pPr marL="285750" indent="-285750">
              <a:buFont typeface="Arial" panose="020B0604020202020204" pitchFamily="34" charset="0"/>
              <a:buChar char="•"/>
            </a:pPr>
            <a:endParaRPr lang="en-US" sz="1600" dirty="0">
              <a:solidFill>
                <a:srgbClr val="292929"/>
              </a:solidFill>
              <a:latin typeface="sohne"/>
              <a:sym typeface="Wingdings" panose="05000000000000000000" pitchFamily="2" charset="2"/>
            </a:endParaRPr>
          </a:p>
          <a:p>
            <a:pPr marL="285750" indent="-285750">
              <a:buFont typeface="Arial" panose="020B0604020202020204" pitchFamily="34" charset="0"/>
              <a:buChar char="•"/>
            </a:pPr>
            <a:r>
              <a:rPr lang="en-US" sz="1600" dirty="0">
                <a:solidFill>
                  <a:srgbClr val="292929"/>
                </a:solidFill>
                <a:latin typeface="sohne"/>
                <a:sym typeface="Wingdings" panose="05000000000000000000" pitchFamily="2" charset="2"/>
              </a:rPr>
              <a:t>Baker lab: AF2 + </a:t>
            </a:r>
            <a:r>
              <a:rPr lang="en-US" sz="1600" dirty="0" err="1">
                <a:solidFill>
                  <a:srgbClr val="292929"/>
                </a:solidFill>
                <a:latin typeface="sohne"/>
                <a:sym typeface="Wingdings" panose="05000000000000000000" pitchFamily="2" charset="2"/>
              </a:rPr>
              <a:t>RoseTTAFold</a:t>
            </a:r>
            <a:r>
              <a:rPr lang="en-US" sz="1600" dirty="0">
                <a:solidFill>
                  <a:srgbClr val="292929"/>
                </a:solidFill>
                <a:latin typeface="sohne"/>
                <a:sym typeface="Wingdings" panose="05000000000000000000" pitchFamily="2" charset="2"/>
              </a:rPr>
              <a:t> models </a:t>
            </a:r>
            <a:r>
              <a:rPr lang="en-US" sz="1600" dirty="0"/>
              <a:t>spanning almost all key processes in Eukaryotic cells for 104 protein assemblies which have not been previously identified, and 608 which have not been structurally characterized.</a:t>
            </a:r>
            <a:endParaRPr lang="en-US" sz="1600" dirty="0">
              <a:solidFill>
                <a:srgbClr val="292929"/>
              </a:solidFill>
              <a:latin typeface="sohne"/>
              <a:sym typeface="Wingdings" panose="05000000000000000000" pitchFamily="2" charset="2"/>
            </a:endParaRPr>
          </a:p>
          <a:p>
            <a:endParaRPr lang="en-US" sz="1600" dirty="0">
              <a:solidFill>
                <a:srgbClr val="292929"/>
              </a:solidFill>
              <a:latin typeface="sohne"/>
            </a:endParaRPr>
          </a:p>
          <a:p>
            <a:br>
              <a:rPr lang="en-US" sz="1600" dirty="0"/>
            </a:br>
            <a:endParaRPr lang="LID4096" sz="1600" dirty="0"/>
          </a:p>
        </p:txBody>
      </p:sp>
    </p:spTree>
    <p:extLst>
      <p:ext uri="{BB962C8B-B14F-4D97-AF65-F5344CB8AC3E}">
        <p14:creationId xmlns:p14="http://schemas.microsoft.com/office/powerpoint/2010/main" val="243331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57707-3D34-4E9E-87D9-B8268A9FC86E}"/>
              </a:ext>
            </a:extLst>
          </p:cNvPr>
          <p:cNvSpPr>
            <a:spLocks noGrp="1"/>
          </p:cNvSpPr>
          <p:nvPr>
            <p:ph idx="1"/>
          </p:nvPr>
        </p:nvSpPr>
        <p:spPr>
          <a:xfrm>
            <a:off x="805070" y="971551"/>
            <a:ext cx="10515600" cy="5476875"/>
          </a:xfrm>
        </p:spPr>
        <p:txBody>
          <a:bodyPr>
            <a:normAutofit/>
          </a:bodyPr>
          <a:lstStyle/>
          <a:p>
            <a:r>
              <a:rPr lang="en-US" dirty="0"/>
              <a:t>New tools for protein modeling pose a real advancement for biology,</a:t>
            </a:r>
          </a:p>
          <a:p>
            <a:r>
              <a:rPr lang="en-US" dirty="0"/>
              <a:t>but be careful of limitations</a:t>
            </a:r>
          </a:p>
          <a:p>
            <a:r>
              <a:rPr lang="en-US" dirty="0"/>
              <a:t>Easier advances thanks to </a:t>
            </a:r>
            <a:r>
              <a:rPr lang="en-US" dirty="0">
                <a:sym typeface="Wingdings" panose="05000000000000000000" pitchFamily="2" charset="2"/>
              </a:rPr>
              <a:t>online programming</a:t>
            </a:r>
          </a:p>
          <a:p>
            <a:r>
              <a:rPr lang="en-US" dirty="0">
                <a:sym typeface="Wingdings" panose="05000000000000000000" pitchFamily="2" charset="2"/>
              </a:rPr>
              <a:t>New ways to communicate science:</a:t>
            </a:r>
          </a:p>
          <a:p>
            <a:pPr lvl="1"/>
            <a:r>
              <a:rPr lang="en-US" sz="2200" dirty="0">
                <a:sym typeface="Wingdings" panose="05000000000000000000" pitchFamily="2" charset="2"/>
              </a:rPr>
              <a:t>Twitter for rapid spread. </a:t>
            </a:r>
            <a:r>
              <a:rPr lang="en-US" sz="2200" dirty="0" err="1">
                <a:sym typeface="Wingdings" panose="05000000000000000000" pitchFamily="2" charset="2"/>
              </a:rPr>
              <a:t>Deepmind</a:t>
            </a:r>
            <a:r>
              <a:rPr lang="en-US" sz="2200" dirty="0">
                <a:sym typeface="Wingdings" panose="05000000000000000000" pitchFamily="2" charset="2"/>
              </a:rPr>
              <a:t> even CITES tweets!</a:t>
            </a:r>
          </a:p>
          <a:p>
            <a:pPr lvl="1"/>
            <a:r>
              <a:rPr lang="en-US" sz="2200" dirty="0">
                <a:sym typeface="Wingdings" panose="05000000000000000000" pitchFamily="2" charset="2"/>
              </a:rPr>
              <a:t>Preprinting for rapid dissemination</a:t>
            </a:r>
          </a:p>
          <a:p>
            <a:pPr lvl="1"/>
            <a:r>
              <a:rPr lang="en-US" sz="2200" dirty="0">
                <a:sym typeface="Wingdings" panose="05000000000000000000" pitchFamily="2" charset="2"/>
              </a:rPr>
              <a:t>Reviewed blogging for rapid outreach (Medium)</a:t>
            </a:r>
          </a:p>
          <a:p>
            <a:pPr lvl="1"/>
            <a:r>
              <a:rPr lang="en-US" sz="2200" dirty="0">
                <a:sym typeface="Wingdings" panose="05000000000000000000" pitchFamily="2" charset="2"/>
              </a:rPr>
              <a:t>Advances go too fast for traditional publishing</a:t>
            </a:r>
          </a:p>
          <a:p>
            <a:pPr lvl="1"/>
            <a:r>
              <a:rPr lang="en-US" sz="2200" dirty="0">
                <a:sym typeface="Wingdings" panose="05000000000000000000" pitchFamily="2" charset="2"/>
              </a:rPr>
              <a:t>Role of regular publications? New ways to peer review?</a:t>
            </a:r>
            <a:endParaRPr lang="LID4096" sz="2200" dirty="0"/>
          </a:p>
        </p:txBody>
      </p:sp>
      <p:sp>
        <p:nvSpPr>
          <p:cNvPr id="6" name="TextBox 5">
            <a:extLst>
              <a:ext uri="{FF2B5EF4-FFF2-40B4-BE49-F238E27FC236}">
                <a16:creationId xmlns:a16="http://schemas.microsoft.com/office/drawing/2014/main" id="{9F7D955B-8927-49B4-93CA-E7E11342E422}"/>
              </a:ext>
            </a:extLst>
          </p:cNvPr>
          <p:cNvSpPr txBox="1"/>
          <p:nvPr/>
        </p:nvSpPr>
        <p:spPr>
          <a:xfrm>
            <a:off x="1524000" y="171451"/>
            <a:ext cx="9144000" cy="461665"/>
          </a:xfrm>
          <a:prstGeom prst="rect">
            <a:avLst/>
          </a:prstGeom>
          <a:noFill/>
        </p:spPr>
        <p:txBody>
          <a:bodyPr wrap="square" rtlCol="0">
            <a:spAutoFit/>
          </a:bodyPr>
          <a:lstStyle/>
          <a:p>
            <a:pPr algn="ctr"/>
            <a:r>
              <a:rPr lang="en-US" sz="2400" b="1" dirty="0"/>
              <a:t>Some more general conclusions</a:t>
            </a:r>
          </a:p>
        </p:txBody>
      </p:sp>
    </p:spTree>
    <p:extLst>
      <p:ext uri="{BB962C8B-B14F-4D97-AF65-F5344CB8AC3E}">
        <p14:creationId xmlns:p14="http://schemas.microsoft.com/office/powerpoint/2010/main" val="321804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BC2A-CE68-4E4E-AF0C-EFD8A4D0ACF6}"/>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What’s up for modeling next?</a:t>
            </a:r>
            <a:endParaRPr lang="LID4096"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C8CF7-4E6E-4FE3-B4D5-0F88ECA5F8B6}"/>
              </a:ext>
            </a:extLst>
          </p:cNvPr>
          <p:cNvSpPr>
            <a:spLocks noGrp="1"/>
          </p:cNvSpPr>
          <p:nvPr>
            <p:ph idx="1"/>
          </p:nvPr>
        </p:nvSpPr>
        <p:spPr/>
        <p:txBody>
          <a:bodyPr>
            <a:normAutofit lnSpcReduction="10000"/>
          </a:bodyPr>
          <a:lstStyle/>
          <a:p>
            <a:r>
              <a:rPr lang="en-US" dirty="0"/>
              <a:t>Quaternary structures not yet great</a:t>
            </a:r>
          </a:p>
          <a:p>
            <a:endParaRPr lang="en-US" dirty="0"/>
          </a:p>
          <a:p>
            <a:r>
              <a:rPr lang="en-US" dirty="0"/>
              <a:t>Alternative conformations</a:t>
            </a:r>
          </a:p>
          <a:p>
            <a:endParaRPr lang="en-US" dirty="0"/>
          </a:p>
          <a:p>
            <a:r>
              <a:rPr lang="en-US" dirty="0"/>
              <a:t>Bias towards the PDB?</a:t>
            </a:r>
          </a:p>
          <a:p>
            <a:endParaRPr lang="en-US" dirty="0"/>
          </a:p>
          <a:p>
            <a:r>
              <a:rPr lang="en-US" dirty="0"/>
              <a:t>Few sequences to build alignments?</a:t>
            </a:r>
          </a:p>
          <a:p>
            <a:endParaRPr lang="en-US" dirty="0"/>
          </a:p>
          <a:p>
            <a:r>
              <a:rPr lang="en-US" dirty="0"/>
              <a:t>New ideas and methods coming up! </a:t>
            </a:r>
            <a:r>
              <a:rPr lang="en-US" dirty="0">
                <a:hlinkClick r:id="rId2"/>
              </a:rPr>
              <a:t>https://www.cameo3d.org/</a:t>
            </a:r>
            <a:r>
              <a:rPr lang="en-US" dirty="0"/>
              <a:t> </a:t>
            </a:r>
          </a:p>
        </p:txBody>
      </p:sp>
    </p:spTree>
    <p:extLst>
      <p:ext uri="{BB962C8B-B14F-4D97-AF65-F5344CB8AC3E}">
        <p14:creationId xmlns:p14="http://schemas.microsoft.com/office/powerpoint/2010/main" val="2829351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D24FCB-A6EA-4128-9AE8-F67367EE8BF1}"/>
              </a:ext>
            </a:extLst>
          </p:cNvPr>
          <p:cNvSpPr>
            <a:spLocks noGrp="1"/>
          </p:cNvSpPr>
          <p:nvPr>
            <p:ph type="sldNum" sz="quarter" idx="12"/>
          </p:nvPr>
        </p:nvSpPr>
        <p:spPr/>
        <p:txBody>
          <a:bodyPr/>
          <a:lstStyle/>
          <a:p>
            <a:fld id="{B7BAC2AB-1E6F-4A95-9245-B46318CC102D}" type="slidenum">
              <a:rPr lang="en-US" smtClean="0"/>
              <a:t>27</a:t>
            </a:fld>
            <a:endParaRPr lang="en-US"/>
          </a:p>
        </p:txBody>
      </p:sp>
      <p:sp>
        <p:nvSpPr>
          <p:cNvPr id="6" name="TextBox 5">
            <a:extLst>
              <a:ext uri="{FF2B5EF4-FFF2-40B4-BE49-F238E27FC236}">
                <a16:creationId xmlns:a16="http://schemas.microsoft.com/office/drawing/2014/main" id="{D3C452DA-A776-4311-83DE-2BCEAC93A181}"/>
              </a:ext>
            </a:extLst>
          </p:cNvPr>
          <p:cNvSpPr txBox="1"/>
          <p:nvPr/>
        </p:nvSpPr>
        <p:spPr>
          <a:xfrm>
            <a:off x="495300" y="1648510"/>
            <a:ext cx="11201400" cy="1200329"/>
          </a:xfrm>
          <a:prstGeom prst="rect">
            <a:avLst/>
          </a:prstGeom>
          <a:noFill/>
        </p:spPr>
        <p:txBody>
          <a:bodyPr wrap="square">
            <a:spAutoFit/>
          </a:bodyPr>
          <a:lstStyle/>
          <a:p>
            <a:r>
              <a:rPr lang="en-US" b="1" dirty="0"/>
              <a:t>CASP15, CAMEO, etc.</a:t>
            </a:r>
          </a:p>
          <a:p>
            <a:endParaRPr lang="en-US" dirty="0">
              <a:hlinkClick r:id="rId2"/>
            </a:endParaRPr>
          </a:p>
          <a:p>
            <a:r>
              <a:rPr lang="LID4096" dirty="0">
                <a:hlinkClick r:id="rId2"/>
              </a:rPr>
              <a:t>https://towardsdatascience.com/whats-up-after-alphafold-on-ml-for-structural-biology-7bb9758925b8</a:t>
            </a:r>
            <a:r>
              <a:rPr lang="en-US" dirty="0"/>
              <a:t>  </a:t>
            </a:r>
          </a:p>
          <a:p>
            <a:endParaRPr lang="en-US" dirty="0"/>
          </a:p>
        </p:txBody>
      </p:sp>
      <p:sp>
        <p:nvSpPr>
          <p:cNvPr id="7" name="TextBox 6">
            <a:extLst>
              <a:ext uri="{FF2B5EF4-FFF2-40B4-BE49-F238E27FC236}">
                <a16:creationId xmlns:a16="http://schemas.microsoft.com/office/drawing/2014/main" id="{72A8A6AB-3F81-4FE8-B5F7-0441ABD52EDD}"/>
              </a:ext>
            </a:extLst>
          </p:cNvPr>
          <p:cNvSpPr txBox="1"/>
          <p:nvPr/>
        </p:nvSpPr>
        <p:spPr>
          <a:xfrm>
            <a:off x="2233062" y="314426"/>
            <a:ext cx="8003807" cy="584775"/>
          </a:xfrm>
          <a:prstGeom prst="rect">
            <a:avLst/>
          </a:prstGeom>
          <a:noFill/>
        </p:spPr>
        <p:txBody>
          <a:bodyPr wrap="square" rtlCol="0">
            <a:spAutoFit/>
          </a:bodyPr>
          <a:lstStyle/>
          <a:p>
            <a:pPr algn="ctr"/>
            <a:r>
              <a:rPr lang="en-US" sz="3200" b="1" dirty="0"/>
              <a:t>UPDATES AS OF CASP15 (and from CAMEO)</a:t>
            </a:r>
            <a:endParaRPr lang="LID4096" sz="3200" b="1" dirty="0"/>
          </a:p>
        </p:txBody>
      </p:sp>
    </p:spTree>
    <p:extLst>
      <p:ext uri="{BB962C8B-B14F-4D97-AF65-F5344CB8AC3E}">
        <p14:creationId xmlns:p14="http://schemas.microsoft.com/office/powerpoint/2010/main" val="413623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A8874E-1BEB-495D-88A9-B759DDF320D9}"/>
              </a:ext>
            </a:extLst>
          </p:cNvPr>
          <p:cNvSpPr/>
          <p:nvPr/>
        </p:nvSpPr>
        <p:spPr>
          <a:xfrm>
            <a:off x="0" y="971554"/>
            <a:ext cx="6096000" cy="923330"/>
          </a:xfrm>
          <a:prstGeom prst="rect">
            <a:avLst/>
          </a:prstGeom>
        </p:spPr>
        <p:txBody>
          <a:bodyPr>
            <a:spAutoFit/>
          </a:bodyPr>
          <a:lstStyle/>
          <a:p>
            <a:r>
              <a:rPr lang="en-US" b="1" i="0" dirty="0">
                <a:solidFill>
                  <a:srgbClr val="1C1D1E"/>
                </a:solidFill>
                <a:effectLst/>
                <a:latin typeface="Open Sans"/>
              </a:rPr>
              <a:t>New prediction categories in CASP15</a:t>
            </a:r>
          </a:p>
          <a:p>
            <a:br>
              <a:rPr lang="en-US" b="0" i="0" dirty="0">
                <a:solidFill>
                  <a:srgbClr val="1C1D1E"/>
                </a:solidFill>
                <a:effectLst/>
                <a:latin typeface="Open Sans"/>
              </a:rPr>
            </a:br>
            <a:r>
              <a:rPr lang="en-US" b="0" i="0" dirty="0">
                <a:solidFill>
                  <a:srgbClr val="1C1D1E"/>
                </a:solidFill>
                <a:effectLst/>
                <a:latin typeface="Open Sans"/>
                <a:hlinkClick r:id="rId2"/>
              </a:rPr>
              <a:t>https://onlinelibrary.wiley.com/doi/10.1002/prot.26515</a:t>
            </a:r>
            <a:r>
              <a:rPr lang="en-US" b="0" i="0" dirty="0">
                <a:solidFill>
                  <a:srgbClr val="1C1D1E"/>
                </a:solidFill>
                <a:effectLst/>
                <a:latin typeface="Open Sans"/>
              </a:rPr>
              <a:t> </a:t>
            </a:r>
            <a:endParaRPr lang="en-US" dirty="0"/>
          </a:p>
        </p:txBody>
      </p:sp>
      <p:sp>
        <p:nvSpPr>
          <p:cNvPr id="5" name="Rectangle 4">
            <a:extLst>
              <a:ext uri="{FF2B5EF4-FFF2-40B4-BE49-F238E27FC236}">
                <a16:creationId xmlns:a16="http://schemas.microsoft.com/office/drawing/2014/main" id="{4EE30586-78F4-4D20-86C7-EA4CB29EFF8F}"/>
              </a:ext>
            </a:extLst>
          </p:cNvPr>
          <p:cNvSpPr/>
          <p:nvPr/>
        </p:nvSpPr>
        <p:spPr>
          <a:xfrm>
            <a:off x="821635" y="3807969"/>
            <a:ext cx="11025808" cy="1200329"/>
          </a:xfrm>
          <a:prstGeom prst="rect">
            <a:avLst/>
          </a:prstGeom>
        </p:spPr>
        <p:txBody>
          <a:bodyPr wrap="square">
            <a:spAutoFit/>
          </a:bodyPr>
          <a:lstStyle/>
          <a:p>
            <a:r>
              <a:rPr lang="en-US" b="1" dirty="0"/>
              <a:t>To split or not to split: CASP15 targets and their processing into tertiary structure evaluation units</a:t>
            </a:r>
          </a:p>
          <a:p>
            <a:pPr marL="285750" indent="-285750">
              <a:buFont typeface="Wingdings" panose="05000000000000000000" pitchFamily="2" charset="2"/>
              <a:buChar char="à"/>
            </a:pPr>
            <a:r>
              <a:rPr lang="en-US" dirty="0">
                <a:sym typeface="Wingdings" panose="05000000000000000000" pitchFamily="2" charset="2"/>
              </a:rPr>
              <a:t>The bar is slightly higher than in CASP13-14, of course,</a:t>
            </a:r>
          </a:p>
          <a:p>
            <a:pPr marL="285750" indent="-285750">
              <a:buFont typeface="Wingdings" panose="05000000000000000000" pitchFamily="2" charset="2"/>
              <a:buChar char="à"/>
            </a:pPr>
            <a:r>
              <a:rPr lang="en-US" dirty="0">
                <a:sym typeface="Wingdings" panose="05000000000000000000" pitchFamily="2" charset="2"/>
              </a:rPr>
              <a:t>and there’s higher tendency to not split (yet there are quite some splits)</a:t>
            </a:r>
          </a:p>
          <a:p>
            <a:pPr marL="285750" indent="-285750">
              <a:buFont typeface="Wingdings" panose="05000000000000000000" pitchFamily="2" charset="2"/>
              <a:buChar char="à"/>
            </a:pPr>
            <a:r>
              <a:rPr lang="en-US" dirty="0"/>
              <a:t>&gt; 1/3 of CASP15 EUs were attributed to the historically most challenging FM class… still difficult proteins around!</a:t>
            </a:r>
          </a:p>
        </p:txBody>
      </p:sp>
      <p:sp>
        <p:nvSpPr>
          <p:cNvPr id="7" name="Rectangle 6">
            <a:extLst>
              <a:ext uri="{FF2B5EF4-FFF2-40B4-BE49-F238E27FC236}">
                <a16:creationId xmlns:a16="http://schemas.microsoft.com/office/drawing/2014/main" id="{546162C5-FF73-4F7C-BB7B-BAF0DDC68506}"/>
              </a:ext>
            </a:extLst>
          </p:cNvPr>
          <p:cNvSpPr/>
          <p:nvPr/>
        </p:nvSpPr>
        <p:spPr>
          <a:xfrm>
            <a:off x="5950428" y="1262935"/>
            <a:ext cx="6343663" cy="1600438"/>
          </a:xfrm>
          <a:prstGeom prst="rect">
            <a:avLst/>
          </a:prstGeom>
        </p:spPr>
        <p:txBody>
          <a:bodyPr wrap="square">
            <a:spAutoFit/>
          </a:bodyPr>
          <a:lstStyle/>
          <a:p>
            <a:r>
              <a:rPr lang="en-US" sz="1400" b="1" i="0" dirty="0">
                <a:solidFill>
                  <a:srgbClr val="000000"/>
                </a:solidFill>
                <a:effectLst/>
                <a:latin typeface="Open Sans"/>
              </a:rPr>
              <a:t>* RNA structure</a:t>
            </a:r>
          </a:p>
          <a:p>
            <a:r>
              <a:rPr lang="en-US" sz="1400" b="1" i="0" dirty="0">
                <a:solidFill>
                  <a:srgbClr val="000000"/>
                </a:solidFill>
                <a:effectLst/>
                <a:latin typeface="Open Sans"/>
              </a:rPr>
              <a:t>* ligand-protein complexes </a:t>
            </a:r>
            <a:r>
              <a:rPr lang="en-US" sz="1400" i="1" dirty="0" err="1"/>
              <a:t>BiSyRMSD</a:t>
            </a:r>
            <a:r>
              <a:rPr lang="en-US" sz="1400" i="1" dirty="0"/>
              <a:t> and </a:t>
            </a:r>
            <a:r>
              <a:rPr lang="en-US" sz="1400" i="1" dirty="0" err="1"/>
              <a:t>lDDT</a:t>
            </a:r>
            <a:r>
              <a:rPr lang="en-US" sz="1400" i="1" dirty="0"/>
              <a:t>-PLI</a:t>
            </a:r>
            <a:endParaRPr lang="en-US" sz="1400" b="1" i="1" dirty="0">
              <a:solidFill>
                <a:srgbClr val="000000"/>
              </a:solidFill>
              <a:effectLst/>
              <a:latin typeface="Open Sans"/>
            </a:endParaRPr>
          </a:p>
          <a:p>
            <a:r>
              <a:rPr lang="en-US" sz="1400" b="1" i="0" dirty="0">
                <a:solidFill>
                  <a:srgbClr val="000000"/>
                </a:solidFill>
                <a:effectLst/>
                <a:latin typeface="Open Sans"/>
              </a:rPr>
              <a:t>* accuracy of oligomeric structures and their interfaces</a:t>
            </a:r>
          </a:p>
          <a:p>
            <a:r>
              <a:rPr lang="en-US" sz="1400" b="1" i="0" dirty="0">
                <a:solidFill>
                  <a:srgbClr val="000000"/>
                </a:solidFill>
                <a:effectLst/>
                <a:latin typeface="Open Sans"/>
              </a:rPr>
              <a:t>* ensembles of alternative conformations </a:t>
            </a:r>
            <a:r>
              <a:rPr lang="en-US" sz="1400" i="1" dirty="0"/>
              <a:t>molecule in single condition</a:t>
            </a:r>
          </a:p>
          <a:p>
            <a:r>
              <a:rPr lang="en-US" sz="1400" i="1" dirty="0"/>
              <a:t>			(intrinsic dynamics) vs. conformations induced</a:t>
            </a:r>
          </a:p>
          <a:p>
            <a:r>
              <a:rPr lang="en-US" sz="1400" i="1" dirty="0"/>
              <a:t>			by conditions, ligands, PTMs, pH crystal,</a:t>
            </a:r>
          </a:p>
          <a:p>
            <a:r>
              <a:rPr lang="en-US" sz="1400" i="1" dirty="0"/>
              <a:t>			mutation, etc.</a:t>
            </a:r>
          </a:p>
        </p:txBody>
      </p:sp>
      <p:pic>
        <p:nvPicPr>
          <p:cNvPr id="1026" name="Picture 2" descr="Details are in the caption following the image">
            <a:extLst>
              <a:ext uri="{FF2B5EF4-FFF2-40B4-BE49-F238E27FC236}">
                <a16:creationId xmlns:a16="http://schemas.microsoft.com/office/drawing/2014/main" id="{C903269D-A2DD-47CE-A173-3E9BA02A2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669" y="505505"/>
            <a:ext cx="2311563" cy="85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5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037EEA-BC57-4D38-AF97-A892949DE910}"/>
              </a:ext>
            </a:extLst>
          </p:cNvPr>
          <p:cNvSpPr/>
          <p:nvPr/>
        </p:nvSpPr>
        <p:spPr>
          <a:xfrm>
            <a:off x="6917633" y="3865832"/>
            <a:ext cx="4770783" cy="2585323"/>
          </a:xfrm>
          <a:prstGeom prst="rect">
            <a:avLst/>
          </a:prstGeom>
        </p:spPr>
        <p:txBody>
          <a:bodyPr wrap="square">
            <a:spAutoFit/>
          </a:bodyPr>
          <a:lstStyle/>
          <a:p>
            <a:r>
              <a:rPr lang="en-US" b="1" dirty="0"/>
              <a:t>Improved protein structure prediction with trRosettaX2, AlphaFold2, and optimized MSAs in CASP15</a:t>
            </a:r>
          </a:p>
          <a:p>
            <a:br>
              <a:rPr lang="en-US" dirty="0"/>
            </a:br>
            <a:r>
              <a:rPr lang="en-US" dirty="0">
                <a:hlinkClick r:id="rId2"/>
              </a:rPr>
              <a:t>https://onlinelibrary.wiley.com/doi/full/10.1002/prot.26570</a:t>
            </a:r>
            <a:r>
              <a:rPr lang="en-US" dirty="0"/>
              <a:t> </a:t>
            </a:r>
          </a:p>
          <a:p>
            <a:endParaRPr lang="en-US" dirty="0"/>
          </a:p>
          <a:p>
            <a:r>
              <a:rPr lang="en-US" sz="1200" dirty="0"/>
              <a:t>“We first designed an elaborate pipeline that leverages complementary sequence databases and advanced database searching algorithms to generate high-quality multiple sequence alignments (MSAs).”</a:t>
            </a:r>
          </a:p>
        </p:txBody>
      </p:sp>
      <p:sp>
        <p:nvSpPr>
          <p:cNvPr id="6" name="Rectangle 5">
            <a:extLst>
              <a:ext uri="{FF2B5EF4-FFF2-40B4-BE49-F238E27FC236}">
                <a16:creationId xmlns:a16="http://schemas.microsoft.com/office/drawing/2014/main" id="{CB35D181-0DD9-473C-997C-A521D7673621}"/>
              </a:ext>
            </a:extLst>
          </p:cNvPr>
          <p:cNvSpPr/>
          <p:nvPr/>
        </p:nvSpPr>
        <p:spPr>
          <a:xfrm>
            <a:off x="74212" y="0"/>
            <a:ext cx="11995868" cy="923330"/>
          </a:xfrm>
          <a:prstGeom prst="rect">
            <a:avLst/>
          </a:prstGeom>
        </p:spPr>
        <p:txBody>
          <a:bodyPr wrap="square">
            <a:spAutoFit/>
          </a:bodyPr>
          <a:lstStyle/>
          <a:p>
            <a:r>
              <a:rPr lang="en-US" b="1" dirty="0"/>
              <a:t>The Impact of AI-Based Modeling on the Accuracy of Protein Assembly Prediction: Insights from CASP15</a:t>
            </a:r>
          </a:p>
          <a:p>
            <a:br>
              <a:rPr lang="en-US" dirty="0"/>
            </a:br>
            <a:r>
              <a:rPr lang="en-US" dirty="0">
                <a:hlinkClick r:id="rId3"/>
              </a:rPr>
              <a:t>https://pubmed.ncbi.nlm.nih.gov/37503072/</a:t>
            </a:r>
            <a:r>
              <a:rPr lang="en-US" dirty="0"/>
              <a:t> </a:t>
            </a:r>
          </a:p>
        </p:txBody>
      </p:sp>
      <p:grpSp>
        <p:nvGrpSpPr>
          <p:cNvPr id="10" name="Group 9">
            <a:extLst>
              <a:ext uri="{FF2B5EF4-FFF2-40B4-BE49-F238E27FC236}">
                <a16:creationId xmlns:a16="http://schemas.microsoft.com/office/drawing/2014/main" id="{45A41254-079E-4FCF-B7D1-0E6BA549F1C2}"/>
              </a:ext>
            </a:extLst>
          </p:cNvPr>
          <p:cNvGrpSpPr/>
          <p:nvPr/>
        </p:nvGrpSpPr>
        <p:grpSpPr>
          <a:xfrm>
            <a:off x="113968" y="3953297"/>
            <a:ext cx="6859325" cy="2780795"/>
            <a:chOff x="113968" y="3953297"/>
            <a:chExt cx="6859325" cy="2780795"/>
          </a:xfrm>
        </p:grpSpPr>
        <p:sp>
          <p:nvSpPr>
            <p:cNvPr id="4" name="Rectangle 3">
              <a:extLst>
                <a:ext uri="{FF2B5EF4-FFF2-40B4-BE49-F238E27FC236}">
                  <a16:creationId xmlns:a16="http://schemas.microsoft.com/office/drawing/2014/main" id="{5760D8A5-6483-4F0E-82F1-B6426D7C1A57}"/>
                </a:ext>
              </a:extLst>
            </p:cNvPr>
            <p:cNvSpPr/>
            <p:nvPr/>
          </p:nvSpPr>
          <p:spPr>
            <a:xfrm>
              <a:off x="113968" y="3953297"/>
              <a:ext cx="6859325" cy="1754326"/>
            </a:xfrm>
            <a:prstGeom prst="rect">
              <a:avLst/>
            </a:prstGeom>
          </p:spPr>
          <p:txBody>
            <a:bodyPr wrap="square">
              <a:spAutoFit/>
            </a:bodyPr>
            <a:lstStyle/>
            <a:p>
              <a:r>
                <a:rPr lang="en-US" b="1" dirty="0"/>
                <a:t>Improving protein structure prediction with extended sequence similarity searches and deep-learning-based refinement in CASP15</a:t>
              </a:r>
            </a:p>
            <a:p>
              <a:br>
                <a:rPr lang="en-US" dirty="0"/>
              </a:br>
              <a:r>
                <a:rPr lang="en-US" dirty="0">
                  <a:hlinkClick r:id="rId4"/>
                </a:rPr>
                <a:t>https://onlinelibrary.wiley.com/doi/10.1002/prot.26551</a:t>
              </a:r>
              <a:r>
                <a:rPr lang="en-US" dirty="0"/>
                <a:t> </a:t>
              </a:r>
            </a:p>
            <a:p>
              <a:endParaRPr lang="en-US" dirty="0"/>
            </a:p>
            <a:p>
              <a:r>
                <a:rPr lang="en-US" dirty="0"/>
                <a:t>Oda Toshiyuki</a:t>
              </a:r>
            </a:p>
          </p:txBody>
        </p:sp>
        <p:pic>
          <p:nvPicPr>
            <p:cNvPr id="2050" name="Picture 2" descr="https://scholar.googleusercontent.com/citations?view_op=view_photo&amp;user=bTFXqg8AAAAJ&amp;citpid=2">
              <a:extLst>
                <a:ext uri="{FF2B5EF4-FFF2-40B4-BE49-F238E27FC236}">
                  <a16:creationId xmlns:a16="http://schemas.microsoft.com/office/drawing/2014/main" id="{6580AA12-2044-4926-A7B2-A0FE7B573F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238" y="5514892"/>
              <a:ext cx="962025"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17BA839-477D-490E-B57F-62443B347B5E}"/>
                </a:ext>
              </a:extLst>
            </p:cNvPr>
            <p:cNvSpPr/>
            <p:nvPr/>
          </p:nvSpPr>
          <p:spPr>
            <a:xfrm>
              <a:off x="2777655" y="5357351"/>
              <a:ext cx="3678804" cy="1015663"/>
            </a:xfrm>
            <a:prstGeom prst="rect">
              <a:avLst/>
            </a:prstGeom>
          </p:spPr>
          <p:txBody>
            <a:bodyPr wrap="square">
              <a:spAutoFit/>
            </a:bodyPr>
            <a:lstStyle/>
            <a:p>
              <a:r>
                <a:rPr lang="en-US" sz="1200" dirty="0"/>
                <a:t>“I used additional tools and databases to collect evolutionarily related sequences and introduced a deep-learning-based model in the refinement step. In addition to these modifications, manual interventions were performed to address various tasks.”</a:t>
              </a:r>
            </a:p>
          </p:txBody>
        </p:sp>
      </p:grpSp>
      <p:sp>
        <p:nvSpPr>
          <p:cNvPr id="9" name="Rectangle 8">
            <a:extLst>
              <a:ext uri="{FF2B5EF4-FFF2-40B4-BE49-F238E27FC236}">
                <a16:creationId xmlns:a16="http://schemas.microsoft.com/office/drawing/2014/main" id="{772DECFF-654E-48B8-8AA5-4673C4CDF69D}"/>
              </a:ext>
            </a:extLst>
          </p:cNvPr>
          <p:cNvSpPr/>
          <p:nvPr/>
        </p:nvSpPr>
        <p:spPr>
          <a:xfrm>
            <a:off x="4537545" y="414965"/>
            <a:ext cx="7516632" cy="3200876"/>
          </a:xfrm>
          <a:prstGeom prst="rect">
            <a:avLst/>
          </a:prstGeom>
        </p:spPr>
        <p:txBody>
          <a:bodyPr wrap="square">
            <a:spAutoFit/>
          </a:bodyPr>
          <a:lstStyle/>
          <a:p>
            <a:r>
              <a:rPr lang="en-US" sz="1400" b="1" i="0" dirty="0">
                <a:solidFill>
                  <a:srgbClr val="000000"/>
                </a:solidFill>
                <a:effectLst/>
                <a:latin typeface="Open Sans"/>
              </a:rPr>
              <a:t>* </a:t>
            </a:r>
            <a:r>
              <a:rPr lang="en-US" sz="1400" b="1" dirty="0">
                <a:solidFill>
                  <a:srgbClr val="000000"/>
                </a:solidFill>
                <a:latin typeface="Open Sans"/>
              </a:rPr>
              <a:t>Impressive success rate of 90%</a:t>
            </a:r>
            <a:endParaRPr lang="en-US" sz="1400" b="1" i="0" dirty="0">
              <a:solidFill>
                <a:srgbClr val="000000"/>
              </a:solidFill>
              <a:effectLst/>
              <a:latin typeface="Open Sans"/>
            </a:endParaRPr>
          </a:p>
          <a:p>
            <a:r>
              <a:rPr lang="en-US" sz="1400" b="1" i="0" dirty="0">
                <a:solidFill>
                  <a:srgbClr val="000000"/>
                </a:solidFill>
                <a:effectLst/>
                <a:latin typeface="Open Sans"/>
              </a:rPr>
              <a:t>* Most AF2 ! The trick is on what each group could add</a:t>
            </a:r>
            <a:endParaRPr lang="en-US" sz="1400" b="1" i="1" dirty="0">
              <a:solidFill>
                <a:srgbClr val="000000"/>
              </a:solidFill>
              <a:effectLst/>
              <a:latin typeface="Open Sans"/>
            </a:endParaRPr>
          </a:p>
          <a:p>
            <a:r>
              <a:rPr lang="en-US" sz="1400" b="1" i="0" dirty="0">
                <a:solidFill>
                  <a:srgbClr val="000000"/>
                </a:solidFill>
                <a:effectLst/>
                <a:latin typeface="Open Sans"/>
              </a:rPr>
              <a:t>* </a:t>
            </a:r>
            <a:r>
              <a:rPr lang="en-US" sz="1400" b="1" dirty="0">
                <a:solidFill>
                  <a:srgbClr val="000000"/>
                </a:solidFill>
                <a:latin typeface="Open Sans"/>
              </a:rPr>
              <a:t>1/3 of models were better than </a:t>
            </a:r>
            <a:r>
              <a:rPr lang="en-US" sz="1400" b="1" i="0" dirty="0">
                <a:solidFill>
                  <a:srgbClr val="000000"/>
                </a:solidFill>
                <a:effectLst/>
                <a:latin typeface="Open Sans"/>
              </a:rPr>
              <a:t>a </a:t>
            </a:r>
            <a:r>
              <a:rPr lang="en-US" sz="1400" b="1" dirty="0">
                <a:solidFill>
                  <a:srgbClr val="000000"/>
                </a:solidFill>
                <a:latin typeface="Open Sans"/>
              </a:rPr>
              <a:t>“baseline” AF2-Multimer predictor</a:t>
            </a:r>
          </a:p>
          <a:p>
            <a:r>
              <a:rPr lang="en-US" sz="1400" b="1" i="0" dirty="0">
                <a:solidFill>
                  <a:srgbClr val="000000"/>
                </a:solidFill>
                <a:effectLst/>
                <a:latin typeface="Open Sans"/>
              </a:rPr>
              <a:t>* And at least 1 good model for 90% of targets vs. only 54% for baseline</a:t>
            </a:r>
          </a:p>
          <a:p>
            <a:r>
              <a:rPr lang="en-US" sz="1400" b="1" i="0" dirty="0">
                <a:solidFill>
                  <a:srgbClr val="000000"/>
                </a:solidFill>
                <a:effectLst/>
                <a:latin typeface="Open Sans"/>
              </a:rPr>
              <a:t>* Main improvements from:</a:t>
            </a:r>
          </a:p>
          <a:p>
            <a:pPr lvl="1"/>
            <a:r>
              <a:rPr lang="en-US" sz="1200" b="1" i="0" dirty="0">
                <a:solidFill>
                  <a:srgbClr val="000000"/>
                </a:solidFill>
                <a:effectLst/>
                <a:latin typeface="Open Sans"/>
              </a:rPr>
              <a:t>		- Custom-built MSAs</a:t>
            </a:r>
          </a:p>
          <a:p>
            <a:pPr lvl="1"/>
            <a:r>
              <a:rPr lang="en-US" sz="1200" b="1" dirty="0">
                <a:solidFill>
                  <a:srgbClr val="000000"/>
                </a:solidFill>
                <a:latin typeface="Open Sans"/>
              </a:rPr>
              <a:t>		- Better AF2 sampling</a:t>
            </a:r>
          </a:p>
          <a:p>
            <a:pPr lvl="1"/>
            <a:r>
              <a:rPr lang="en-US" sz="1200" b="1" i="1" dirty="0">
                <a:solidFill>
                  <a:srgbClr val="000000"/>
                </a:solidFill>
                <a:latin typeface="Open Sans"/>
              </a:rPr>
              <a:t>		- Manual assembly of subcomplexes</a:t>
            </a:r>
            <a:endParaRPr lang="en-US" sz="1400" b="1" i="0" dirty="0">
              <a:solidFill>
                <a:srgbClr val="000000"/>
              </a:solidFill>
              <a:effectLst/>
              <a:latin typeface="Open Sans"/>
            </a:endParaRPr>
          </a:p>
          <a:p>
            <a:r>
              <a:rPr lang="en-US" sz="1400" b="1" dirty="0">
                <a:solidFill>
                  <a:srgbClr val="000000"/>
                </a:solidFill>
                <a:latin typeface="Open Sans"/>
              </a:rPr>
              <a:t>* Especially noticeable at domain and subunit interfaces</a:t>
            </a:r>
            <a:endParaRPr lang="en-US" sz="1400" b="1" i="0" dirty="0">
              <a:solidFill>
                <a:srgbClr val="000000"/>
              </a:solidFill>
              <a:effectLst/>
              <a:latin typeface="Open Sans"/>
            </a:endParaRPr>
          </a:p>
          <a:p>
            <a:r>
              <a:rPr lang="en-US" sz="1400" b="1" i="0" dirty="0">
                <a:solidFill>
                  <a:srgbClr val="000000"/>
                </a:solidFill>
                <a:effectLst/>
                <a:latin typeface="Open Sans"/>
              </a:rPr>
              <a:t>* C</a:t>
            </a:r>
            <a:r>
              <a:rPr lang="en-US" sz="1400" b="1" dirty="0">
                <a:latin typeface="Open Sans"/>
              </a:rPr>
              <a:t>hallenges:</a:t>
            </a:r>
            <a:r>
              <a:rPr lang="en-US" sz="1400" dirty="0">
                <a:latin typeface="Open Sans"/>
              </a:rPr>
              <a:t> </a:t>
            </a:r>
          </a:p>
          <a:p>
            <a:pPr lvl="2"/>
            <a:r>
              <a:rPr lang="en-US" sz="1400" dirty="0">
                <a:latin typeface="Open Sans"/>
              </a:rPr>
              <a:t>- Weak evolutionary signals (nanobody-target, antibody-antigen, viral complexes).</a:t>
            </a:r>
          </a:p>
          <a:p>
            <a:pPr lvl="2"/>
            <a:r>
              <a:rPr lang="en-US" sz="1400" dirty="0">
                <a:latin typeface="Open Sans"/>
              </a:rPr>
              <a:t>- Very large complexes that don’t fit in memory!</a:t>
            </a:r>
            <a:endParaRPr lang="en-US" sz="1400" b="1" i="1" dirty="0">
              <a:latin typeface="Open Sans"/>
            </a:endParaRPr>
          </a:p>
          <a:p>
            <a:endParaRPr lang="en-US" sz="1400" b="1" i="0" dirty="0">
              <a:solidFill>
                <a:srgbClr val="000000"/>
              </a:solidFill>
              <a:effectLst/>
              <a:latin typeface="Open Sans"/>
            </a:endParaRPr>
          </a:p>
          <a:p>
            <a:endParaRPr lang="en-US" sz="1200" b="1" i="1" dirty="0">
              <a:solidFill>
                <a:srgbClr val="000000"/>
              </a:solidFill>
              <a:latin typeface="Open Sans"/>
            </a:endParaRPr>
          </a:p>
        </p:txBody>
      </p:sp>
      <p:sp>
        <p:nvSpPr>
          <p:cNvPr id="8" name="TextBox 7">
            <a:extLst>
              <a:ext uri="{FF2B5EF4-FFF2-40B4-BE49-F238E27FC236}">
                <a16:creationId xmlns:a16="http://schemas.microsoft.com/office/drawing/2014/main" id="{45C67CCA-5FB9-481C-86DC-3CBBC6198C75}"/>
              </a:ext>
            </a:extLst>
          </p:cNvPr>
          <p:cNvSpPr txBox="1"/>
          <p:nvPr/>
        </p:nvSpPr>
        <p:spPr>
          <a:xfrm>
            <a:off x="413468" y="1176793"/>
            <a:ext cx="3745065" cy="2154436"/>
          </a:xfrm>
          <a:prstGeom prst="rect">
            <a:avLst/>
          </a:prstGeom>
          <a:noFill/>
          <a:ln>
            <a:solidFill>
              <a:schemeClr val="accent2"/>
            </a:solidFill>
          </a:ln>
        </p:spPr>
        <p:txBody>
          <a:bodyPr wrap="square" rtlCol="0">
            <a:spAutoFit/>
          </a:bodyPr>
          <a:lstStyle/>
          <a:p>
            <a:r>
              <a:rPr lang="en-US" sz="1400" b="1" dirty="0"/>
              <a:t>+2 interesting take-aways from the conclusions</a:t>
            </a:r>
          </a:p>
          <a:p>
            <a:endParaRPr lang="en-US" sz="1200" dirty="0"/>
          </a:p>
          <a:p>
            <a:r>
              <a:rPr lang="en-US" sz="1200" dirty="0" err="1"/>
              <a:t>AlphaLink</a:t>
            </a:r>
            <a:r>
              <a:rPr lang="en-US" sz="1200" dirty="0"/>
              <a:t> incorporates experimental distances obtained from cross-linking mass spectrometry to guide AF2M-based complex formation.</a:t>
            </a:r>
          </a:p>
          <a:p>
            <a:endParaRPr lang="en-US" sz="1200" dirty="0"/>
          </a:p>
          <a:p>
            <a:r>
              <a:rPr lang="en-US" sz="1200" dirty="0"/>
              <a:t>RoseTTAFold2 coming up! (supp. better &amp; simpler… preprint in </a:t>
            </a:r>
            <a:r>
              <a:rPr lang="en-US" sz="1200" dirty="0" err="1"/>
              <a:t>biorxiv</a:t>
            </a:r>
            <a:r>
              <a:rPr lang="en-US" sz="1200" dirty="0"/>
              <a:t> &amp; already usable in </a:t>
            </a:r>
            <a:r>
              <a:rPr lang="en-US" sz="1200" dirty="0" err="1"/>
              <a:t>colabfold</a:t>
            </a:r>
            <a:r>
              <a:rPr lang="en-US" sz="1200" dirty="0"/>
              <a:t>)</a:t>
            </a:r>
          </a:p>
          <a:p>
            <a:endParaRPr lang="en-US" sz="1200" dirty="0"/>
          </a:p>
          <a:p>
            <a:r>
              <a:rPr lang="en-US" sz="1200" dirty="0"/>
              <a:t>AF2-v2.3.0 -improved predictions for some of the hardest cases</a:t>
            </a:r>
          </a:p>
        </p:txBody>
      </p:sp>
    </p:spTree>
    <p:extLst>
      <p:ext uri="{BB962C8B-B14F-4D97-AF65-F5344CB8AC3E}">
        <p14:creationId xmlns:p14="http://schemas.microsoft.com/office/powerpoint/2010/main" val="3180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0"/>
            <a:ext cx="9144000" cy="764704"/>
          </a:xfrm>
        </p:spPr>
        <p:txBody>
          <a:bodyPr>
            <a:normAutofit/>
          </a:bodyPr>
          <a:lstStyle/>
          <a:p>
            <a:pPr algn="ctr"/>
            <a:r>
              <a:rPr lang="en-US" sz="2800" b="1" dirty="0">
                <a:latin typeface="Arial" panose="020B0604020202020204" pitchFamily="34" charset="0"/>
                <a:cs typeface="Arial" panose="020B0604020202020204" pitchFamily="34" charset="0"/>
              </a:rPr>
              <a:t>Modeling proteins of unknown structure</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11" y="1382936"/>
            <a:ext cx="4031007" cy="346653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96730" y="764706"/>
            <a:ext cx="4083795" cy="55810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i="1" dirty="0"/>
              <a:t>Homology modeling</a:t>
            </a:r>
          </a:p>
        </p:txBody>
      </p:sp>
      <p:sp>
        <p:nvSpPr>
          <p:cNvPr id="5" name="Rectangle 4"/>
          <p:cNvSpPr/>
          <p:nvPr/>
        </p:nvSpPr>
        <p:spPr>
          <a:xfrm>
            <a:off x="2309879" y="1879954"/>
            <a:ext cx="1257495" cy="34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Template detection</a:t>
            </a:r>
          </a:p>
        </p:txBody>
      </p:sp>
      <p:sp>
        <p:nvSpPr>
          <p:cNvPr id="8" name="Rectangle 7"/>
          <p:cNvSpPr/>
          <p:nvPr/>
        </p:nvSpPr>
        <p:spPr>
          <a:xfrm>
            <a:off x="2731058" y="3627692"/>
            <a:ext cx="1032943" cy="262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Threading</a:t>
            </a:r>
          </a:p>
        </p:txBody>
      </p:sp>
      <p:sp>
        <p:nvSpPr>
          <p:cNvPr id="9" name="TextBox 8"/>
          <p:cNvSpPr txBox="1"/>
          <p:nvPr/>
        </p:nvSpPr>
        <p:spPr>
          <a:xfrm>
            <a:off x="2056492" y="6330536"/>
            <a:ext cx="8611508" cy="369332"/>
          </a:xfrm>
          <a:prstGeom prst="rect">
            <a:avLst/>
          </a:prstGeom>
          <a:noFill/>
        </p:spPr>
        <p:txBody>
          <a:bodyPr wrap="square" rtlCol="0">
            <a:spAutoFit/>
          </a:bodyPr>
          <a:lstStyle/>
          <a:p>
            <a:r>
              <a:rPr lang="en-US" b="1" dirty="0"/>
              <a:t>CASP refs: See dedicated issues in </a:t>
            </a:r>
            <a:r>
              <a:rPr lang="en-US" b="1" i="1" dirty="0"/>
              <a:t>Proteins: Structure, Function and Bioinformatics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530" y="1497670"/>
            <a:ext cx="2072268" cy="253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6685280" y="764706"/>
            <a:ext cx="5120639" cy="5581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i="1" dirty="0"/>
              <a:t>Template-less (“ab initio”) prediction</a:t>
            </a:r>
          </a:p>
        </p:txBody>
      </p:sp>
      <p:sp>
        <p:nvSpPr>
          <p:cNvPr id="3" name="TextBox 2"/>
          <p:cNvSpPr txBox="1"/>
          <p:nvPr/>
        </p:nvSpPr>
        <p:spPr>
          <a:xfrm>
            <a:off x="1005010" y="4938563"/>
            <a:ext cx="4165156" cy="116955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Find structurally similar template in PDB</a:t>
            </a:r>
          </a:p>
          <a:p>
            <a:pPr marL="285750" indent="-285750">
              <a:buFont typeface="Arial" panose="020B0604020202020204" pitchFamily="34" charset="0"/>
              <a:buChar char="•"/>
            </a:pPr>
            <a:r>
              <a:rPr lang="en-US" sz="1400" b="1" dirty="0"/>
              <a:t>Align sequences as well as possible</a:t>
            </a:r>
          </a:p>
          <a:p>
            <a:pPr marL="285750" indent="-285750">
              <a:buFont typeface="Arial" panose="020B0604020202020204" pitchFamily="34" charset="0"/>
              <a:buChar char="•"/>
            </a:pPr>
            <a:r>
              <a:rPr lang="en-US" sz="1400" b="1" dirty="0"/>
              <a:t>Thread target onto template</a:t>
            </a:r>
          </a:p>
          <a:p>
            <a:pPr marL="285750" indent="-285750">
              <a:buFont typeface="Arial" panose="020B0604020202020204" pitchFamily="34" charset="0"/>
              <a:buChar char="•"/>
            </a:pPr>
            <a:r>
              <a:rPr lang="en-US" sz="1400" b="1" dirty="0"/>
              <a:t>Refine loops and poorly aligned regions</a:t>
            </a:r>
          </a:p>
          <a:p>
            <a:pPr marL="285750" indent="-285750">
              <a:buFont typeface="Arial" panose="020B0604020202020204" pitchFamily="34" charset="0"/>
              <a:buChar char="•"/>
            </a:pPr>
            <a:r>
              <a:rPr lang="en-US" sz="1400" b="1" dirty="0"/>
              <a:t>(C-)I-TASSER, Ros(b)</a:t>
            </a:r>
            <a:r>
              <a:rPr lang="en-US" sz="1400" b="1" dirty="0" err="1"/>
              <a:t>etta</a:t>
            </a:r>
            <a:r>
              <a:rPr lang="en-US" sz="1400" b="1" dirty="0"/>
              <a:t>, </a:t>
            </a:r>
            <a:r>
              <a:rPr lang="en-US" sz="1400" b="1" dirty="0" err="1"/>
              <a:t>RaptorX</a:t>
            </a:r>
            <a:r>
              <a:rPr lang="en-US" sz="1400" b="1" dirty="0"/>
              <a:t>, </a:t>
            </a:r>
            <a:r>
              <a:rPr lang="en-US" sz="1400" b="1" dirty="0" err="1">
                <a:solidFill>
                  <a:srgbClr val="FF0000"/>
                </a:solidFill>
              </a:rPr>
              <a:t>SwissModel</a:t>
            </a:r>
            <a:endParaRPr lang="en-US" sz="1400" b="1" dirty="0">
              <a:solidFill>
                <a:srgbClr val="FF0000"/>
              </a:solidFill>
            </a:endParaRPr>
          </a:p>
        </p:txBody>
      </p:sp>
      <p:sp>
        <p:nvSpPr>
          <p:cNvPr id="12" name="TextBox 11"/>
          <p:cNvSpPr txBox="1"/>
          <p:nvPr/>
        </p:nvSpPr>
        <p:spPr>
          <a:xfrm>
            <a:off x="7255534" y="4339886"/>
            <a:ext cx="4410816"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Physics- or Data- based conformational potential</a:t>
            </a:r>
          </a:p>
          <a:p>
            <a:pPr marL="285750" indent="-285750">
              <a:buFont typeface="Arial" panose="020B0604020202020204" pitchFamily="34" charset="0"/>
              <a:buChar char="•"/>
            </a:pPr>
            <a:r>
              <a:rPr lang="en-US" sz="1400" b="1" dirty="0"/>
              <a:t>Sampling capacity</a:t>
            </a:r>
          </a:p>
          <a:p>
            <a:pPr marL="285750" indent="-285750">
              <a:buFont typeface="Arial" panose="020B0604020202020204" pitchFamily="34" charset="0"/>
              <a:buChar char="•"/>
            </a:pPr>
            <a:r>
              <a:rPr lang="en-US" sz="1400" b="1" dirty="0"/>
              <a:t>Scoring to detect folded structure</a:t>
            </a:r>
          </a:p>
          <a:p>
            <a:pPr marL="285750" indent="-285750">
              <a:buFont typeface="Arial" panose="020B0604020202020204" pitchFamily="34" charset="0"/>
              <a:buChar char="•"/>
            </a:pPr>
            <a:r>
              <a:rPr lang="en-US" sz="1400" b="1" dirty="0"/>
              <a:t>External data? (experiments, coevolution, etc.)</a:t>
            </a:r>
          </a:p>
          <a:p>
            <a:pPr marL="285750" indent="-285750">
              <a:buFont typeface="Arial" panose="020B0604020202020204" pitchFamily="34" charset="0"/>
              <a:buChar char="•"/>
            </a:pPr>
            <a:r>
              <a:rPr lang="en-US" sz="1400" b="1" dirty="0"/>
              <a:t>Contact predictions</a:t>
            </a:r>
          </a:p>
          <a:p>
            <a:pPr marL="285750" indent="-285750">
              <a:buFont typeface="Arial" panose="020B0604020202020204" pitchFamily="34" charset="0"/>
              <a:buChar char="•"/>
            </a:pPr>
            <a:r>
              <a:rPr lang="en-US" sz="1400" b="1" dirty="0" err="1">
                <a:solidFill>
                  <a:srgbClr val="FF0000"/>
                </a:solidFill>
              </a:rPr>
              <a:t>AlphaFold</a:t>
            </a:r>
            <a:r>
              <a:rPr lang="en-US" sz="1400" b="1" dirty="0">
                <a:solidFill>
                  <a:srgbClr val="FF0000"/>
                </a:solidFill>
              </a:rPr>
              <a:t>(2)</a:t>
            </a:r>
            <a:r>
              <a:rPr lang="en-US" sz="1400" b="1" dirty="0"/>
              <a:t> / </a:t>
            </a:r>
            <a:r>
              <a:rPr lang="en-US" sz="1400" b="1" dirty="0" err="1"/>
              <a:t>RoseTTAFold</a:t>
            </a:r>
            <a:endParaRPr lang="en-US" sz="1400" b="1" dirty="0"/>
          </a:p>
        </p:txBody>
      </p:sp>
      <p:sp>
        <p:nvSpPr>
          <p:cNvPr id="7" name="Slide Number Placeholder 6">
            <a:extLst>
              <a:ext uri="{FF2B5EF4-FFF2-40B4-BE49-F238E27FC236}">
                <a16:creationId xmlns:a16="http://schemas.microsoft.com/office/drawing/2014/main" id="{1733E85F-D775-4E41-BFAE-1CEEA5093F10}"/>
              </a:ext>
            </a:extLst>
          </p:cNvPr>
          <p:cNvSpPr>
            <a:spLocks noGrp="1"/>
          </p:cNvSpPr>
          <p:nvPr>
            <p:ph type="sldNum" sz="quarter" idx="12"/>
          </p:nvPr>
        </p:nvSpPr>
        <p:spPr>
          <a:xfrm>
            <a:off x="9396270" y="6492876"/>
            <a:ext cx="2133600" cy="365125"/>
          </a:xfrm>
        </p:spPr>
        <p:txBody>
          <a:bodyPr/>
          <a:lstStyle/>
          <a:p>
            <a:fld id="{B7BAC2AB-1E6F-4A95-9245-B46318CC102D}" type="slidenum">
              <a:rPr lang="en-US" smtClean="0"/>
              <a:t>3</a:t>
            </a:fld>
            <a:endParaRPr lang="en-US"/>
          </a:p>
        </p:txBody>
      </p:sp>
      <p:grpSp>
        <p:nvGrpSpPr>
          <p:cNvPr id="13" name="Group 12">
            <a:extLst>
              <a:ext uri="{FF2B5EF4-FFF2-40B4-BE49-F238E27FC236}">
                <a16:creationId xmlns:a16="http://schemas.microsoft.com/office/drawing/2014/main" id="{CB1355F3-1A8C-4162-BD5C-32A20D817E48}"/>
              </a:ext>
            </a:extLst>
          </p:cNvPr>
          <p:cNvGrpSpPr/>
          <p:nvPr/>
        </p:nvGrpSpPr>
        <p:grpSpPr>
          <a:xfrm rot="20700000">
            <a:off x="2138456" y="1851627"/>
            <a:ext cx="7522934" cy="2571580"/>
            <a:chOff x="8462308" y="1104900"/>
            <a:chExt cx="4332837" cy="1562100"/>
          </a:xfrm>
        </p:grpSpPr>
        <p:sp>
          <p:nvSpPr>
            <p:cNvPr id="14" name="Rounded Rectangle 5">
              <a:extLst>
                <a:ext uri="{FF2B5EF4-FFF2-40B4-BE49-F238E27FC236}">
                  <a16:creationId xmlns:a16="http://schemas.microsoft.com/office/drawing/2014/main" id="{8B1E5C3A-45E4-470D-A7FE-92097927C623}"/>
                </a:ext>
              </a:extLst>
            </p:cNvPr>
            <p:cNvSpPr/>
            <p:nvPr/>
          </p:nvSpPr>
          <p:spPr>
            <a:xfrm>
              <a:off x="8597900" y="1104900"/>
              <a:ext cx="4025900" cy="1562100"/>
            </a:xfrm>
            <a:prstGeom prst="roundRect">
              <a:avLst/>
            </a:prstGeom>
            <a:solidFill>
              <a:srgbClr val="969696">
                <a:alpha val="90000"/>
              </a:srgbClr>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a:extLst>
                <a:ext uri="{FF2B5EF4-FFF2-40B4-BE49-F238E27FC236}">
                  <a16:creationId xmlns:a16="http://schemas.microsoft.com/office/drawing/2014/main" id="{AC9E41F3-54D1-44DD-BE73-2977B8E577FA}"/>
                </a:ext>
              </a:extLst>
            </p:cNvPr>
            <p:cNvSpPr txBox="1"/>
            <p:nvPr/>
          </p:nvSpPr>
          <p:spPr>
            <a:xfrm rot="21551502">
              <a:off x="8462308" y="1386214"/>
              <a:ext cx="4332837" cy="1009574"/>
            </a:xfrm>
            <a:prstGeom prst="rect">
              <a:avLst/>
            </a:prstGeom>
            <a:noFill/>
          </p:spPr>
          <p:txBody>
            <a:bodyPr wrap="square" rtlCol="0">
              <a:spAutoFit/>
            </a:bodyPr>
            <a:lstStyle/>
            <a:p>
              <a:pPr algn="ctr"/>
              <a:r>
                <a:rPr lang="en-US" sz="6000" dirty="0">
                  <a:solidFill>
                    <a:schemeClr val="tx2"/>
                  </a:solidFill>
                  <a:latin typeface="Cooper Black" panose="0208090404030B020404" pitchFamily="18" charset="0"/>
                </a:rPr>
                <a:t>CASP</a:t>
              </a:r>
            </a:p>
            <a:p>
              <a:pPr algn="ctr"/>
              <a:r>
                <a:rPr lang="en-US" sz="2400" dirty="0">
                  <a:solidFill>
                    <a:schemeClr val="tx2"/>
                  </a:solidFill>
                  <a:latin typeface="Cooper Black" panose="0208090404030B020404" pitchFamily="18" charset="0"/>
                </a:rPr>
                <a:t>Critical Assessment of Structure Prediction</a:t>
              </a:r>
            </a:p>
            <a:p>
              <a:pPr algn="ctr"/>
              <a:r>
                <a:rPr lang="en-US" b="1" dirty="0"/>
                <a:t>Dedicated issues in </a:t>
              </a:r>
              <a:r>
                <a:rPr lang="en-US" b="1" i="1" dirty="0"/>
                <a:t>Proteins: Structure, Function and Bioinformatics</a:t>
              </a:r>
              <a:endParaRPr lang="en-US" b="1" dirty="0"/>
            </a:p>
          </p:txBody>
        </p:sp>
      </p:grpSp>
    </p:spTree>
    <p:extLst>
      <p:ext uri="{BB962C8B-B14F-4D97-AF65-F5344CB8AC3E}">
        <p14:creationId xmlns:p14="http://schemas.microsoft.com/office/powerpoint/2010/main" val="413222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1E6606-E7D7-4BEE-9FC7-E47C40E217E8}"/>
              </a:ext>
            </a:extLst>
          </p:cNvPr>
          <p:cNvPicPr>
            <a:picLocks noChangeAspect="1"/>
          </p:cNvPicPr>
          <p:nvPr/>
        </p:nvPicPr>
        <p:blipFill>
          <a:blip r:embed="rId2"/>
          <a:stretch>
            <a:fillRect/>
          </a:stretch>
        </p:blipFill>
        <p:spPr>
          <a:xfrm>
            <a:off x="112938" y="158505"/>
            <a:ext cx="8867775" cy="857250"/>
          </a:xfrm>
          <a:prstGeom prst="rect">
            <a:avLst/>
          </a:prstGeom>
        </p:spPr>
      </p:pic>
      <p:pic>
        <p:nvPicPr>
          <p:cNvPr id="5" name="Picture 4">
            <a:extLst>
              <a:ext uri="{FF2B5EF4-FFF2-40B4-BE49-F238E27FC236}">
                <a16:creationId xmlns:a16="http://schemas.microsoft.com/office/drawing/2014/main" id="{B4901A9C-2AB0-472C-BE11-D37B0A337BA0}"/>
              </a:ext>
            </a:extLst>
          </p:cNvPr>
          <p:cNvPicPr>
            <a:picLocks noChangeAspect="1"/>
          </p:cNvPicPr>
          <p:nvPr/>
        </p:nvPicPr>
        <p:blipFill>
          <a:blip r:embed="rId3"/>
          <a:stretch>
            <a:fillRect/>
          </a:stretch>
        </p:blipFill>
        <p:spPr>
          <a:xfrm>
            <a:off x="1144463" y="1383342"/>
            <a:ext cx="2377335" cy="1809167"/>
          </a:xfrm>
          <a:prstGeom prst="rect">
            <a:avLst/>
          </a:prstGeom>
        </p:spPr>
      </p:pic>
      <p:pic>
        <p:nvPicPr>
          <p:cNvPr id="6" name="Picture 5">
            <a:extLst>
              <a:ext uri="{FF2B5EF4-FFF2-40B4-BE49-F238E27FC236}">
                <a16:creationId xmlns:a16="http://schemas.microsoft.com/office/drawing/2014/main" id="{59EAF705-3F85-414F-993E-7F37CC8A4853}"/>
              </a:ext>
            </a:extLst>
          </p:cNvPr>
          <p:cNvPicPr>
            <a:picLocks noChangeAspect="1"/>
          </p:cNvPicPr>
          <p:nvPr/>
        </p:nvPicPr>
        <p:blipFill>
          <a:blip r:embed="rId4"/>
          <a:stretch>
            <a:fillRect/>
          </a:stretch>
        </p:blipFill>
        <p:spPr>
          <a:xfrm>
            <a:off x="4988460" y="938634"/>
            <a:ext cx="6865462" cy="4593034"/>
          </a:xfrm>
          <a:prstGeom prst="rect">
            <a:avLst/>
          </a:prstGeom>
        </p:spPr>
      </p:pic>
      <p:sp>
        <p:nvSpPr>
          <p:cNvPr id="7" name="TextBox 6">
            <a:extLst>
              <a:ext uri="{FF2B5EF4-FFF2-40B4-BE49-F238E27FC236}">
                <a16:creationId xmlns:a16="http://schemas.microsoft.com/office/drawing/2014/main" id="{FEC18BF0-EA71-4D6E-840F-59853F3082FC}"/>
              </a:ext>
            </a:extLst>
          </p:cNvPr>
          <p:cNvSpPr txBox="1"/>
          <p:nvPr/>
        </p:nvSpPr>
        <p:spPr>
          <a:xfrm>
            <a:off x="5042780" y="5667470"/>
            <a:ext cx="7559644" cy="646331"/>
          </a:xfrm>
          <a:prstGeom prst="rect">
            <a:avLst/>
          </a:prstGeom>
          <a:noFill/>
        </p:spPr>
        <p:txBody>
          <a:bodyPr wrap="square" rtlCol="0">
            <a:spAutoFit/>
          </a:bodyPr>
          <a:lstStyle/>
          <a:p>
            <a:r>
              <a:rPr lang="en-US" sz="1200" dirty="0"/>
              <a:t>Mammalian Cell Entry protein, quite different to existing structures. 10 subunits w/different copy numbers.</a:t>
            </a:r>
          </a:p>
          <a:p>
            <a:r>
              <a:rPr lang="en-US" sz="1200" dirty="0"/>
              <a:t>Top models reproduce shape, stoichiometry, and many contacts. Local RMSD from 4 to 9 Angstrom in the best superpositions.</a:t>
            </a:r>
          </a:p>
        </p:txBody>
      </p:sp>
      <p:sp>
        <p:nvSpPr>
          <p:cNvPr id="8" name="TextBox 7">
            <a:extLst>
              <a:ext uri="{FF2B5EF4-FFF2-40B4-BE49-F238E27FC236}">
                <a16:creationId xmlns:a16="http://schemas.microsoft.com/office/drawing/2014/main" id="{F85D3A89-A13C-49D6-8A63-057385583C66}"/>
              </a:ext>
            </a:extLst>
          </p:cNvPr>
          <p:cNvSpPr txBox="1"/>
          <p:nvPr/>
        </p:nvSpPr>
        <p:spPr>
          <a:xfrm>
            <a:off x="334979" y="3983526"/>
            <a:ext cx="3965418" cy="1754326"/>
          </a:xfrm>
          <a:prstGeom prst="rect">
            <a:avLst/>
          </a:prstGeom>
          <a:noFill/>
          <a:ln>
            <a:solidFill>
              <a:schemeClr val="accent2"/>
            </a:solidFill>
          </a:ln>
        </p:spPr>
        <p:txBody>
          <a:bodyPr wrap="square" rtlCol="0">
            <a:spAutoFit/>
          </a:bodyPr>
          <a:lstStyle/>
          <a:p>
            <a:r>
              <a:rPr lang="en-US" dirty="0"/>
              <a:t>Problems in unusual features such as cis-peptide bonds, point mutations with substantial effects, atypical stoichiometries, unexpected topological exchanges, capturing very specific &amp; key interactions hard even in good models</a:t>
            </a:r>
          </a:p>
        </p:txBody>
      </p:sp>
    </p:spTree>
    <p:extLst>
      <p:ext uri="{BB962C8B-B14F-4D97-AF65-F5344CB8AC3E}">
        <p14:creationId xmlns:p14="http://schemas.microsoft.com/office/powerpoint/2010/main" val="16504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D24FCB-A6EA-4128-9AE8-F67367EE8BF1}"/>
              </a:ext>
            </a:extLst>
          </p:cNvPr>
          <p:cNvSpPr>
            <a:spLocks noGrp="1"/>
          </p:cNvSpPr>
          <p:nvPr>
            <p:ph type="sldNum" sz="quarter" idx="12"/>
          </p:nvPr>
        </p:nvSpPr>
        <p:spPr/>
        <p:txBody>
          <a:bodyPr/>
          <a:lstStyle/>
          <a:p>
            <a:fld id="{B7BAC2AB-1E6F-4A95-9245-B46318CC102D}" type="slidenum">
              <a:rPr lang="en-US" smtClean="0"/>
              <a:t>31</a:t>
            </a:fld>
            <a:endParaRPr lang="en-US"/>
          </a:p>
        </p:txBody>
      </p:sp>
      <p:sp>
        <p:nvSpPr>
          <p:cNvPr id="6" name="TextBox 5">
            <a:extLst>
              <a:ext uri="{FF2B5EF4-FFF2-40B4-BE49-F238E27FC236}">
                <a16:creationId xmlns:a16="http://schemas.microsoft.com/office/drawing/2014/main" id="{D3C452DA-A776-4311-83DE-2BCEAC93A181}"/>
              </a:ext>
            </a:extLst>
          </p:cNvPr>
          <p:cNvSpPr txBox="1"/>
          <p:nvPr/>
        </p:nvSpPr>
        <p:spPr>
          <a:xfrm>
            <a:off x="203838" y="737981"/>
            <a:ext cx="11201400" cy="923330"/>
          </a:xfrm>
          <a:prstGeom prst="rect">
            <a:avLst/>
          </a:prstGeom>
          <a:noFill/>
        </p:spPr>
        <p:txBody>
          <a:bodyPr wrap="square">
            <a:spAutoFit/>
          </a:bodyPr>
          <a:lstStyle/>
          <a:p>
            <a:r>
              <a:rPr lang="en-US" b="1" dirty="0" err="1"/>
              <a:t>RosettaFold</a:t>
            </a:r>
            <a:r>
              <a:rPr lang="en-US" b="1" dirty="0"/>
              <a:t>-All atoms</a:t>
            </a:r>
            <a:endParaRPr lang="en-US" dirty="0"/>
          </a:p>
          <a:p>
            <a:r>
              <a:rPr lang="fr-CH" dirty="0">
                <a:hlinkClick r:id="rId2"/>
              </a:rPr>
              <a:t>https://pub.towardsai.net/new-ai-method-for-protein-structure-prediction-handles-all-kinds-of-biologically-relevant-molecules-46e4dc2352a1</a:t>
            </a:r>
            <a:r>
              <a:rPr lang="en-US" dirty="0"/>
              <a:t> </a:t>
            </a:r>
            <a:endParaRPr lang="LID4096" dirty="0"/>
          </a:p>
        </p:txBody>
      </p:sp>
      <p:sp>
        <p:nvSpPr>
          <p:cNvPr id="7" name="TextBox 6">
            <a:extLst>
              <a:ext uri="{FF2B5EF4-FFF2-40B4-BE49-F238E27FC236}">
                <a16:creationId xmlns:a16="http://schemas.microsoft.com/office/drawing/2014/main" id="{72A8A6AB-3F81-4FE8-B5F7-0441ABD52EDD}"/>
              </a:ext>
            </a:extLst>
          </p:cNvPr>
          <p:cNvSpPr txBox="1"/>
          <p:nvPr/>
        </p:nvSpPr>
        <p:spPr>
          <a:xfrm>
            <a:off x="2933700" y="117514"/>
            <a:ext cx="6629400" cy="584775"/>
          </a:xfrm>
          <a:prstGeom prst="rect">
            <a:avLst/>
          </a:prstGeom>
          <a:noFill/>
        </p:spPr>
        <p:txBody>
          <a:bodyPr wrap="square" rtlCol="0">
            <a:spAutoFit/>
          </a:bodyPr>
          <a:lstStyle/>
          <a:p>
            <a:pPr algn="ctr"/>
            <a:r>
              <a:rPr lang="en-US" sz="3200" b="1" dirty="0"/>
              <a:t>And it keeps going….</a:t>
            </a:r>
            <a:endParaRPr lang="LID4096" sz="3200" b="1" dirty="0"/>
          </a:p>
        </p:txBody>
      </p:sp>
      <p:pic>
        <p:nvPicPr>
          <p:cNvPr id="3" name="Picture 2">
            <a:extLst>
              <a:ext uri="{FF2B5EF4-FFF2-40B4-BE49-F238E27FC236}">
                <a16:creationId xmlns:a16="http://schemas.microsoft.com/office/drawing/2014/main" id="{8674ED8F-BD81-4D4C-B5A5-55B6DF9E8800}"/>
              </a:ext>
            </a:extLst>
          </p:cNvPr>
          <p:cNvPicPr>
            <a:picLocks noChangeAspect="1"/>
          </p:cNvPicPr>
          <p:nvPr/>
        </p:nvPicPr>
        <p:blipFill>
          <a:blip r:embed="rId3"/>
          <a:stretch>
            <a:fillRect/>
          </a:stretch>
        </p:blipFill>
        <p:spPr>
          <a:xfrm>
            <a:off x="141880" y="2008139"/>
            <a:ext cx="5040397" cy="1577465"/>
          </a:xfrm>
          <a:prstGeom prst="rect">
            <a:avLst/>
          </a:prstGeom>
        </p:spPr>
      </p:pic>
      <p:pic>
        <p:nvPicPr>
          <p:cNvPr id="8" name="Picture 7">
            <a:extLst>
              <a:ext uri="{FF2B5EF4-FFF2-40B4-BE49-F238E27FC236}">
                <a16:creationId xmlns:a16="http://schemas.microsoft.com/office/drawing/2014/main" id="{61DC8FA5-C1AA-4BD2-9E36-BCC9C477C9C7}"/>
              </a:ext>
            </a:extLst>
          </p:cNvPr>
          <p:cNvPicPr>
            <a:picLocks noChangeAspect="1"/>
          </p:cNvPicPr>
          <p:nvPr/>
        </p:nvPicPr>
        <p:blipFill rotWithShape="1">
          <a:blip r:embed="rId4"/>
          <a:srcRect t="1499"/>
          <a:stretch/>
        </p:blipFill>
        <p:spPr>
          <a:xfrm>
            <a:off x="5674494" y="1701698"/>
            <a:ext cx="6375626" cy="3237796"/>
          </a:xfrm>
          <a:prstGeom prst="rect">
            <a:avLst/>
          </a:prstGeom>
        </p:spPr>
      </p:pic>
      <p:grpSp>
        <p:nvGrpSpPr>
          <p:cNvPr id="17" name="Group 16">
            <a:extLst>
              <a:ext uri="{FF2B5EF4-FFF2-40B4-BE49-F238E27FC236}">
                <a16:creationId xmlns:a16="http://schemas.microsoft.com/office/drawing/2014/main" id="{1101D88B-4A81-4552-8A0A-4ED81112BFEF}"/>
              </a:ext>
            </a:extLst>
          </p:cNvPr>
          <p:cNvGrpSpPr/>
          <p:nvPr/>
        </p:nvGrpSpPr>
        <p:grpSpPr>
          <a:xfrm>
            <a:off x="314813" y="3659776"/>
            <a:ext cx="4367440" cy="3209919"/>
            <a:chOff x="314813" y="3659776"/>
            <a:chExt cx="4367440" cy="3209919"/>
          </a:xfrm>
        </p:grpSpPr>
        <p:pic>
          <p:nvPicPr>
            <p:cNvPr id="10" name="Picture 9">
              <a:extLst>
                <a:ext uri="{FF2B5EF4-FFF2-40B4-BE49-F238E27FC236}">
                  <a16:creationId xmlns:a16="http://schemas.microsoft.com/office/drawing/2014/main" id="{F3B59ED6-32C6-45DD-AF41-63492CFF0208}"/>
                </a:ext>
              </a:extLst>
            </p:cNvPr>
            <p:cNvPicPr>
              <a:picLocks noChangeAspect="1"/>
            </p:cNvPicPr>
            <p:nvPr/>
          </p:nvPicPr>
          <p:blipFill>
            <a:blip r:embed="rId5"/>
            <a:stretch>
              <a:fillRect/>
            </a:stretch>
          </p:blipFill>
          <p:spPr>
            <a:xfrm>
              <a:off x="314813" y="3659776"/>
              <a:ext cx="2204314" cy="1622886"/>
            </a:xfrm>
            <a:prstGeom prst="rect">
              <a:avLst/>
            </a:prstGeom>
          </p:spPr>
        </p:pic>
        <p:pic>
          <p:nvPicPr>
            <p:cNvPr id="12" name="Picture 11">
              <a:extLst>
                <a:ext uri="{FF2B5EF4-FFF2-40B4-BE49-F238E27FC236}">
                  <a16:creationId xmlns:a16="http://schemas.microsoft.com/office/drawing/2014/main" id="{BFC00507-E259-4C15-9E3F-C6E155C9368B}"/>
                </a:ext>
              </a:extLst>
            </p:cNvPr>
            <p:cNvPicPr>
              <a:picLocks noChangeAspect="1"/>
            </p:cNvPicPr>
            <p:nvPr/>
          </p:nvPicPr>
          <p:blipFill>
            <a:blip r:embed="rId6"/>
            <a:stretch>
              <a:fillRect/>
            </a:stretch>
          </p:blipFill>
          <p:spPr>
            <a:xfrm>
              <a:off x="2047875" y="5104334"/>
              <a:ext cx="2634378" cy="1765361"/>
            </a:xfrm>
            <a:prstGeom prst="rect">
              <a:avLst/>
            </a:prstGeom>
          </p:spPr>
        </p:pic>
      </p:grpSp>
      <p:grpSp>
        <p:nvGrpSpPr>
          <p:cNvPr id="18" name="Group 17">
            <a:extLst>
              <a:ext uri="{FF2B5EF4-FFF2-40B4-BE49-F238E27FC236}">
                <a16:creationId xmlns:a16="http://schemas.microsoft.com/office/drawing/2014/main" id="{FDCE80D9-922B-4075-A586-40DC86A7DC3C}"/>
              </a:ext>
            </a:extLst>
          </p:cNvPr>
          <p:cNvGrpSpPr/>
          <p:nvPr/>
        </p:nvGrpSpPr>
        <p:grpSpPr>
          <a:xfrm>
            <a:off x="5272143" y="5177806"/>
            <a:ext cx="6749708" cy="1572155"/>
            <a:chOff x="5272143" y="5177806"/>
            <a:chExt cx="6749708" cy="1572155"/>
          </a:xfrm>
        </p:grpSpPr>
        <p:pic>
          <p:nvPicPr>
            <p:cNvPr id="14" name="Picture 13">
              <a:extLst>
                <a:ext uri="{FF2B5EF4-FFF2-40B4-BE49-F238E27FC236}">
                  <a16:creationId xmlns:a16="http://schemas.microsoft.com/office/drawing/2014/main" id="{B8628B5F-E3CB-42E2-AC52-F6A07356C8A5}"/>
                </a:ext>
              </a:extLst>
            </p:cNvPr>
            <p:cNvPicPr>
              <a:picLocks noChangeAspect="1"/>
            </p:cNvPicPr>
            <p:nvPr/>
          </p:nvPicPr>
          <p:blipFill>
            <a:blip r:embed="rId7"/>
            <a:stretch>
              <a:fillRect/>
            </a:stretch>
          </p:blipFill>
          <p:spPr>
            <a:xfrm>
              <a:off x="5272143" y="5177806"/>
              <a:ext cx="3198703" cy="1543678"/>
            </a:xfrm>
            <a:prstGeom prst="rect">
              <a:avLst/>
            </a:prstGeom>
          </p:spPr>
        </p:pic>
        <p:pic>
          <p:nvPicPr>
            <p:cNvPr id="16" name="Picture 15">
              <a:extLst>
                <a:ext uri="{FF2B5EF4-FFF2-40B4-BE49-F238E27FC236}">
                  <a16:creationId xmlns:a16="http://schemas.microsoft.com/office/drawing/2014/main" id="{CED42640-3294-4525-A581-907AA34A2944}"/>
                </a:ext>
              </a:extLst>
            </p:cNvPr>
            <p:cNvPicPr>
              <a:picLocks noChangeAspect="1"/>
            </p:cNvPicPr>
            <p:nvPr/>
          </p:nvPicPr>
          <p:blipFill>
            <a:blip r:embed="rId8"/>
            <a:stretch>
              <a:fillRect/>
            </a:stretch>
          </p:blipFill>
          <p:spPr>
            <a:xfrm>
              <a:off x="8470846" y="5206283"/>
              <a:ext cx="3551005" cy="1543678"/>
            </a:xfrm>
            <a:prstGeom prst="rect">
              <a:avLst/>
            </a:prstGeom>
          </p:spPr>
        </p:pic>
      </p:grpSp>
    </p:spTree>
    <p:extLst>
      <p:ext uri="{BB962C8B-B14F-4D97-AF65-F5344CB8AC3E}">
        <p14:creationId xmlns:p14="http://schemas.microsoft.com/office/powerpoint/2010/main" val="19059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36C22D-B760-4185-A78B-665C367AF92B}"/>
              </a:ext>
            </a:extLst>
          </p:cNvPr>
          <p:cNvSpPr txBox="1"/>
          <p:nvPr/>
        </p:nvSpPr>
        <p:spPr>
          <a:xfrm>
            <a:off x="988828" y="925033"/>
            <a:ext cx="9526772" cy="4031873"/>
          </a:xfrm>
          <a:prstGeom prst="rect">
            <a:avLst/>
          </a:prstGeom>
          <a:noFill/>
        </p:spPr>
        <p:txBody>
          <a:bodyPr wrap="square" rtlCol="0">
            <a:spAutoFit/>
          </a:bodyPr>
          <a:lstStyle/>
          <a:p>
            <a:r>
              <a:rPr lang="en-US" sz="3200" b="1" dirty="0"/>
              <a:t>PART 2 FOR TODAY:</a:t>
            </a:r>
          </a:p>
          <a:p>
            <a:endParaRPr lang="en-US" sz="3200" b="1" dirty="0"/>
          </a:p>
          <a:p>
            <a:r>
              <a:rPr lang="en-US" sz="3200" b="1" dirty="0"/>
              <a:t>What to look at in models/sequences, and how to see more than just atoms in space/AA letters?</a:t>
            </a:r>
          </a:p>
          <a:p>
            <a:endParaRPr lang="en-US" sz="3200" b="1" dirty="0"/>
          </a:p>
          <a:p>
            <a:endParaRPr lang="en-US" sz="3200" b="1" dirty="0"/>
          </a:p>
          <a:p>
            <a:r>
              <a:rPr lang="en-US" sz="3200" b="1" dirty="0">
                <a:sym typeface="Wingdings" panose="05000000000000000000" pitchFamily="2" charset="2"/>
              </a:rPr>
              <a:t> </a:t>
            </a:r>
            <a:r>
              <a:rPr lang="en-US" sz="3200" b="1" dirty="0"/>
              <a:t>Automated analyses on models/sequences + Mapping data + Other important points</a:t>
            </a:r>
            <a:endParaRPr lang="LID4096" sz="3200" b="1" dirty="0"/>
          </a:p>
        </p:txBody>
      </p:sp>
    </p:spTree>
    <p:extLst>
      <p:ext uri="{BB962C8B-B14F-4D97-AF65-F5344CB8AC3E}">
        <p14:creationId xmlns:p14="http://schemas.microsoft.com/office/powerpoint/2010/main" val="305101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850C5D2-664E-4371-A25D-FF973AA38243}"/>
              </a:ext>
            </a:extLst>
          </p:cNvPr>
          <p:cNvCxnSpPr>
            <a:cxnSpLocks/>
          </p:cNvCxnSpPr>
          <p:nvPr/>
        </p:nvCxnSpPr>
        <p:spPr>
          <a:xfrm flipH="1" flipV="1">
            <a:off x="6584993" y="2605479"/>
            <a:ext cx="851111" cy="258677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04112" y="2560729"/>
            <a:ext cx="1656184" cy="64807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76120" y="1840649"/>
            <a:ext cx="1584176" cy="4320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utoShape 2" descr="Image result for protein sequence alig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519912" y="-25946"/>
            <a:ext cx="9148088" cy="11000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err="1">
                <a:latin typeface="Arial" panose="020B0604020202020204" pitchFamily="34" charset="0"/>
                <a:cs typeface="Arial" panose="020B0604020202020204" pitchFamily="34" charset="0"/>
              </a:rPr>
              <a:t>Analysis</a:t>
            </a:r>
            <a:r>
              <a:rPr lang="es-ES" sz="3200" b="1" dirty="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of</a:t>
            </a:r>
            <a:r>
              <a:rPr lang="es-ES" sz="3200" b="1" dirty="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sequences</a:t>
            </a:r>
            <a:r>
              <a:rPr lang="es-ES" sz="3200" b="1" dirty="0">
                <a:latin typeface="Arial" panose="020B0604020202020204" pitchFamily="34" charset="0"/>
                <a:cs typeface="Arial" panose="020B0604020202020204" pitchFamily="34" charset="0"/>
              </a:rPr>
              <a:t> and </a:t>
            </a:r>
            <a:r>
              <a:rPr lang="es-ES" sz="3200" b="1" dirty="0" err="1">
                <a:latin typeface="Arial" panose="020B0604020202020204" pitchFamily="34" charset="0"/>
                <a:cs typeface="Arial" panose="020B0604020202020204" pitchFamily="34" charset="0"/>
              </a:rPr>
              <a:t>alignments</a:t>
            </a:r>
            <a:endParaRPr lang="en-US" sz="3200" b="1" dirty="0">
              <a:latin typeface="Arial" panose="020B0604020202020204" pitchFamily="34" charset="0"/>
              <a:cs typeface="Arial" panose="020B0604020202020204" pitchFamily="34" charset="0"/>
            </a:endParaRPr>
          </a:p>
        </p:txBody>
      </p:sp>
      <p:cxnSp>
        <p:nvCxnSpPr>
          <p:cNvPr id="8" name="Straight Connector 7"/>
          <p:cNvCxnSpPr>
            <a:cxnSpLocks/>
            <a:stCxn id="9" idx="0"/>
          </p:cNvCxnSpPr>
          <p:nvPr/>
        </p:nvCxnSpPr>
        <p:spPr>
          <a:xfrm flipV="1">
            <a:off x="2880878" y="2488721"/>
            <a:ext cx="2495043" cy="144016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09970" y="3928881"/>
            <a:ext cx="2541815" cy="923330"/>
          </a:xfrm>
          <a:prstGeom prst="rect">
            <a:avLst/>
          </a:prstGeom>
          <a:noFill/>
        </p:spPr>
        <p:txBody>
          <a:bodyPr wrap="square" rtlCol="0">
            <a:spAutoFit/>
          </a:bodyPr>
          <a:lstStyle/>
          <a:p>
            <a:pPr algn="ctr"/>
            <a:r>
              <a:rPr lang="en-US" dirty="0"/>
              <a:t>Known domains:</a:t>
            </a:r>
          </a:p>
          <a:p>
            <a:pPr algn="ctr"/>
            <a:r>
              <a:rPr lang="en-US" dirty="0" err="1"/>
              <a:t>BlastPDB</a:t>
            </a:r>
            <a:r>
              <a:rPr lang="en-US" dirty="0"/>
              <a:t>, PFAM, </a:t>
            </a:r>
            <a:r>
              <a:rPr lang="en-US" dirty="0" err="1"/>
              <a:t>UniProt</a:t>
            </a:r>
            <a:r>
              <a:rPr lang="en-US" dirty="0"/>
              <a:t>, </a:t>
            </a:r>
            <a:r>
              <a:rPr lang="en-US" dirty="0" err="1"/>
              <a:t>Hhpred</a:t>
            </a:r>
            <a:r>
              <a:rPr lang="en-US" dirty="0"/>
              <a:t>, </a:t>
            </a:r>
            <a:r>
              <a:rPr lang="en-US" dirty="0" err="1"/>
              <a:t>SwissModel</a:t>
            </a:r>
            <a:endParaRPr lang="en-US" dirty="0"/>
          </a:p>
        </p:txBody>
      </p:sp>
      <p:sp>
        <p:nvSpPr>
          <p:cNvPr id="11" name="TextBox 10"/>
          <p:cNvSpPr txBox="1"/>
          <p:nvPr/>
        </p:nvSpPr>
        <p:spPr>
          <a:xfrm>
            <a:off x="1487488" y="1696633"/>
            <a:ext cx="2160240" cy="369332"/>
          </a:xfrm>
          <a:prstGeom prst="rect">
            <a:avLst/>
          </a:prstGeom>
          <a:noFill/>
        </p:spPr>
        <p:txBody>
          <a:bodyPr wrap="square" rtlCol="0">
            <a:spAutoFit/>
          </a:bodyPr>
          <a:lstStyle/>
          <a:p>
            <a:pPr algn="ctr"/>
            <a:r>
              <a:rPr lang="en-US" dirty="0"/>
              <a:t>Disorder prediction</a:t>
            </a:r>
          </a:p>
        </p:txBody>
      </p:sp>
      <p:cxnSp>
        <p:nvCxnSpPr>
          <p:cNvPr id="12" name="Straight Connector 11"/>
          <p:cNvCxnSpPr/>
          <p:nvPr/>
        </p:nvCxnSpPr>
        <p:spPr>
          <a:xfrm>
            <a:off x="3431704" y="2065965"/>
            <a:ext cx="1728192" cy="288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519936" y="2704745"/>
            <a:ext cx="144016" cy="17281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33940" y="4491878"/>
            <a:ext cx="2365787" cy="1754326"/>
          </a:xfrm>
          <a:prstGeom prst="rect">
            <a:avLst/>
          </a:prstGeom>
          <a:noFill/>
        </p:spPr>
        <p:txBody>
          <a:bodyPr wrap="square" rtlCol="0">
            <a:spAutoFit/>
          </a:bodyPr>
          <a:lstStyle/>
          <a:p>
            <a:pPr algn="ctr"/>
            <a:r>
              <a:rPr lang="en-US" dirty="0"/>
              <a:t>Linear properties like secondary structure propensity, solvent exposure, hydrophobicity, TM helices, beta barrels</a:t>
            </a:r>
          </a:p>
        </p:txBody>
      </p:sp>
      <p:cxnSp>
        <p:nvCxnSpPr>
          <p:cNvPr id="18" name="Straight Connector 17"/>
          <p:cNvCxnSpPr>
            <a:cxnSpLocks/>
          </p:cNvCxnSpPr>
          <p:nvPr/>
        </p:nvCxnSpPr>
        <p:spPr>
          <a:xfrm flipH="1" flipV="1">
            <a:off x="7248550" y="2704746"/>
            <a:ext cx="972108" cy="16858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48" y="1624625"/>
            <a:ext cx="29527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8040218" y="4144906"/>
            <a:ext cx="2304256" cy="646331"/>
          </a:xfrm>
          <a:prstGeom prst="rect">
            <a:avLst/>
          </a:prstGeom>
          <a:noFill/>
        </p:spPr>
        <p:txBody>
          <a:bodyPr wrap="square" rtlCol="0">
            <a:spAutoFit/>
          </a:bodyPr>
          <a:lstStyle/>
          <a:p>
            <a:pPr algn="ctr"/>
            <a:r>
              <a:rPr lang="en-US" dirty="0"/>
              <a:t>Conservation vs. variability (k*=1-20)</a:t>
            </a:r>
          </a:p>
        </p:txBody>
      </p:sp>
      <p:sp>
        <p:nvSpPr>
          <p:cNvPr id="23" name="TextBox 22"/>
          <p:cNvSpPr txBox="1"/>
          <p:nvPr/>
        </p:nvSpPr>
        <p:spPr>
          <a:xfrm>
            <a:off x="8540184" y="1192578"/>
            <a:ext cx="2160240" cy="1200329"/>
          </a:xfrm>
          <a:prstGeom prst="rect">
            <a:avLst/>
          </a:prstGeom>
          <a:noFill/>
        </p:spPr>
        <p:txBody>
          <a:bodyPr wrap="square" rtlCol="0">
            <a:spAutoFit/>
          </a:bodyPr>
          <a:lstStyle/>
          <a:p>
            <a:pPr algn="ctr"/>
            <a:r>
              <a:rPr lang="en-US" dirty="0"/>
              <a:t>Annotations specific for the sequence, and for families (</a:t>
            </a:r>
            <a:r>
              <a:rPr lang="en-US" dirty="0" err="1"/>
              <a:t>UniProt</a:t>
            </a:r>
            <a:r>
              <a:rPr lang="en-US" dirty="0"/>
              <a:t>, PFAM)</a:t>
            </a:r>
          </a:p>
        </p:txBody>
      </p:sp>
      <p:sp>
        <p:nvSpPr>
          <p:cNvPr id="27" name="TextBox 26"/>
          <p:cNvSpPr txBox="1"/>
          <p:nvPr/>
        </p:nvSpPr>
        <p:spPr>
          <a:xfrm>
            <a:off x="8096738" y="3208802"/>
            <a:ext cx="2391750" cy="646331"/>
          </a:xfrm>
          <a:prstGeom prst="rect">
            <a:avLst/>
          </a:prstGeom>
          <a:noFill/>
        </p:spPr>
        <p:txBody>
          <a:bodyPr wrap="square" rtlCol="0">
            <a:spAutoFit/>
          </a:bodyPr>
          <a:lstStyle/>
          <a:p>
            <a:pPr algn="ctr"/>
            <a:r>
              <a:rPr lang="en-US" dirty="0"/>
              <a:t>Bibliography (PubMed, Alerts, text mining)</a:t>
            </a:r>
          </a:p>
        </p:txBody>
      </p:sp>
      <p:sp>
        <p:nvSpPr>
          <p:cNvPr id="19" name="TextBox 18">
            <a:extLst>
              <a:ext uri="{FF2B5EF4-FFF2-40B4-BE49-F238E27FC236}">
                <a16:creationId xmlns:a16="http://schemas.microsoft.com/office/drawing/2014/main" id="{12EF9FD2-CC5D-47FE-A749-C1A99ACEBEB4}"/>
              </a:ext>
            </a:extLst>
          </p:cNvPr>
          <p:cNvSpPr txBox="1"/>
          <p:nvPr/>
        </p:nvSpPr>
        <p:spPr>
          <a:xfrm>
            <a:off x="7176120" y="5233376"/>
            <a:ext cx="3168354" cy="1200329"/>
          </a:xfrm>
          <a:prstGeom prst="rect">
            <a:avLst/>
          </a:prstGeom>
          <a:noFill/>
        </p:spPr>
        <p:txBody>
          <a:bodyPr wrap="square" rtlCol="0">
            <a:spAutoFit/>
          </a:bodyPr>
          <a:lstStyle/>
          <a:p>
            <a:pPr algn="ctr"/>
            <a:r>
              <a:rPr lang="en-US" dirty="0"/>
              <a:t>All kinds of specific predictions such as signal peptides and other localization signals, MORFs, etc. etc.</a:t>
            </a:r>
          </a:p>
        </p:txBody>
      </p:sp>
    </p:spTree>
    <p:extLst>
      <p:ext uri="{BB962C8B-B14F-4D97-AF65-F5344CB8AC3E}">
        <p14:creationId xmlns:p14="http://schemas.microsoft.com/office/powerpoint/2010/main" val="3758013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44CB5EA4-0211-4433-A049-B89FB13F891E}"/>
              </a:ext>
            </a:extLst>
          </p:cNvPr>
          <p:cNvCxnSpPr>
            <a:cxnSpLocks/>
          </p:cNvCxnSpPr>
          <p:nvPr/>
        </p:nvCxnSpPr>
        <p:spPr>
          <a:xfrm>
            <a:off x="7176121" y="2783586"/>
            <a:ext cx="1743264" cy="832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0F13F4-AD78-43AF-81B9-3DF7F1D88CFA}"/>
              </a:ext>
            </a:extLst>
          </p:cNvPr>
          <p:cNvCxnSpPr>
            <a:cxnSpLocks/>
          </p:cNvCxnSpPr>
          <p:nvPr/>
        </p:nvCxnSpPr>
        <p:spPr>
          <a:xfrm flipH="1" flipV="1">
            <a:off x="6741093" y="3003597"/>
            <a:ext cx="1317637" cy="131964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7104112" y="2433914"/>
            <a:ext cx="1771531" cy="27500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7176121" y="1644105"/>
            <a:ext cx="1475659" cy="77678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utoShape 2" descr="Image result for protein sequence alig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519912" y="-99392"/>
            <a:ext cx="9148088" cy="11000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err="1">
                <a:latin typeface="Arial" panose="020B0604020202020204" pitchFamily="34" charset="0"/>
                <a:cs typeface="Arial" panose="020B0604020202020204" pitchFamily="34" charset="0"/>
              </a:rPr>
              <a:t>Analysis</a:t>
            </a:r>
            <a:r>
              <a:rPr lang="es-ES" sz="3200" b="1" dirty="0">
                <a:latin typeface="Arial" panose="020B0604020202020204" pitchFamily="34" charset="0"/>
                <a:cs typeface="Arial" panose="020B0604020202020204" pitchFamily="34" charset="0"/>
              </a:rPr>
              <a:t> </a:t>
            </a:r>
            <a:r>
              <a:rPr lang="es-ES" sz="3200" b="1" dirty="0" err="1">
                <a:latin typeface="Arial" panose="020B0604020202020204" pitchFamily="34" charset="0"/>
                <a:cs typeface="Arial" panose="020B0604020202020204" pitchFamily="34" charset="0"/>
              </a:rPr>
              <a:t>of</a:t>
            </a:r>
            <a:r>
              <a:rPr lang="es-ES" sz="3200" b="1" dirty="0">
                <a:latin typeface="Arial" panose="020B0604020202020204" pitchFamily="34" charset="0"/>
                <a:cs typeface="Arial" panose="020B0604020202020204" pitchFamily="34" charset="0"/>
              </a:rPr>
              <a:t> 3D </a:t>
            </a:r>
            <a:r>
              <a:rPr lang="es-ES" sz="3200" b="1" dirty="0" err="1">
                <a:latin typeface="Arial" panose="020B0604020202020204" pitchFamily="34" charset="0"/>
                <a:cs typeface="Arial" panose="020B0604020202020204" pitchFamily="34" charset="0"/>
              </a:rPr>
              <a:t>models</a:t>
            </a:r>
            <a:endParaRPr lang="en-US" sz="3200" b="1" dirty="0">
              <a:latin typeface="Arial" panose="020B0604020202020204" pitchFamily="34" charset="0"/>
              <a:cs typeface="Arial" panose="020B0604020202020204" pitchFamily="34" charset="0"/>
            </a:endParaRPr>
          </a:p>
        </p:txBody>
      </p:sp>
      <p:cxnSp>
        <p:nvCxnSpPr>
          <p:cNvPr id="8" name="Straight Connector 7"/>
          <p:cNvCxnSpPr>
            <a:cxnSpLocks/>
          </p:cNvCxnSpPr>
          <p:nvPr/>
        </p:nvCxnSpPr>
        <p:spPr>
          <a:xfrm flipV="1">
            <a:off x="2372273" y="2598903"/>
            <a:ext cx="2606874" cy="49768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452" y="2746690"/>
            <a:ext cx="2081042" cy="923330"/>
          </a:xfrm>
          <a:prstGeom prst="rect">
            <a:avLst/>
          </a:prstGeom>
          <a:noFill/>
        </p:spPr>
        <p:txBody>
          <a:bodyPr wrap="square" rtlCol="0">
            <a:spAutoFit/>
          </a:bodyPr>
          <a:lstStyle/>
          <a:p>
            <a:pPr algn="ctr"/>
            <a:r>
              <a:rPr lang="en-US" dirty="0"/>
              <a:t>Detect motifs and domains, for ex. DALI, FoldSeek</a:t>
            </a:r>
          </a:p>
        </p:txBody>
      </p:sp>
      <p:sp>
        <p:nvSpPr>
          <p:cNvPr id="11" name="TextBox 10"/>
          <p:cNvSpPr txBox="1"/>
          <p:nvPr/>
        </p:nvSpPr>
        <p:spPr>
          <a:xfrm>
            <a:off x="0" y="908720"/>
            <a:ext cx="3684236" cy="1323439"/>
          </a:xfrm>
          <a:prstGeom prst="rect">
            <a:avLst/>
          </a:prstGeom>
          <a:noFill/>
        </p:spPr>
        <p:txBody>
          <a:bodyPr wrap="square" rtlCol="0">
            <a:spAutoFit/>
          </a:bodyPr>
          <a:lstStyle/>
          <a:p>
            <a:r>
              <a:rPr lang="en-US" sz="1600" dirty="0"/>
              <a:t>Mapping information and predictions (literature, your own data, NMR or MS mapping, conservation, properties, etc.). Use B-factors for residue-wise data, lines or contact maps for residue-residue data</a:t>
            </a:r>
          </a:p>
        </p:txBody>
      </p:sp>
      <p:cxnSp>
        <p:nvCxnSpPr>
          <p:cNvPr id="12" name="Straight Connector 11"/>
          <p:cNvCxnSpPr>
            <a:cxnSpLocks/>
          </p:cNvCxnSpPr>
          <p:nvPr/>
        </p:nvCxnSpPr>
        <p:spPr>
          <a:xfrm>
            <a:off x="3498574" y="1988840"/>
            <a:ext cx="1661322" cy="5760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17" idx="0"/>
          </p:cNvCxnSpPr>
          <p:nvPr/>
        </p:nvCxnSpPr>
        <p:spPr>
          <a:xfrm flipV="1">
            <a:off x="3145949" y="2852937"/>
            <a:ext cx="2236011" cy="24203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57817" y="5273279"/>
            <a:ext cx="2376264" cy="1015663"/>
          </a:xfrm>
          <a:prstGeom prst="rect">
            <a:avLst/>
          </a:prstGeom>
          <a:noFill/>
        </p:spPr>
        <p:txBody>
          <a:bodyPr wrap="square" rtlCol="0">
            <a:spAutoFit/>
          </a:bodyPr>
          <a:lstStyle/>
          <a:p>
            <a:pPr algn="ctr"/>
            <a:r>
              <a:rPr lang="en-US" sz="1400" dirty="0"/>
              <a:t>Analyze primary data (B-factors, electronic densities, NOEs, chemical shifts…)</a:t>
            </a:r>
          </a:p>
          <a:p>
            <a:pPr algn="ctr"/>
            <a:r>
              <a:rPr lang="en-US" dirty="0"/>
              <a:t>Details well supported?</a:t>
            </a:r>
          </a:p>
        </p:txBody>
      </p:sp>
      <p:cxnSp>
        <p:nvCxnSpPr>
          <p:cNvPr id="18" name="Straight Connector 17"/>
          <p:cNvCxnSpPr>
            <a:cxnSpLocks/>
          </p:cNvCxnSpPr>
          <p:nvPr/>
        </p:nvCxnSpPr>
        <p:spPr>
          <a:xfrm flipH="1" flipV="1">
            <a:off x="6422721" y="3071617"/>
            <a:ext cx="910791" cy="20608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36519" y="5132502"/>
            <a:ext cx="4722955" cy="369332"/>
          </a:xfrm>
          <a:prstGeom prst="rect">
            <a:avLst/>
          </a:prstGeom>
          <a:noFill/>
        </p:spPr>
        <p:txBody>
          <a:bodyPr wrap="square" rtlCol="0">
            <a:spAutoFit/>
          </a:bodyPr>
          <a:lstStyle/>
          <a:p>
            <a:pPr algn="ctr"/>
            <a:r>
              <a:rPr lang="en-US" dirty="0"/>
              <a:t>Modeling homologous proteins, mutations, etc.</a:t>
            </a:r>
          </a:p>
        </p:txBody>
      </p:sp>
      <p:sp>
        <p:nvSpPr>
          <p:cNvPr id="23" name="TextBox 22"/>
          <p:cNvSpPr txBox="1"/>
          <p:nvPr/>
        </p:nvSpPr>
        <p:spPr>
          <a:xfrm>
            <a:off x="8367831" y="997774"/>
            <a:ext cx="3037225" cy="646331"/>
          </a:xfrm>
          <a:prstGeom prst="rect">
            <a:avLst/>
          </a:prstGeom>
          <a:noFill/>
        </p:spPr>
        <p:txBody>
          <a:bodyPr wrap="square" rtlCol="0">
            <a:spAutoFit/>
          </a:bodyPr>
          <a:lstStyle/>
          <a:p>
            <a:pPr algn="ctr"/>
            <a:r>
              <a:rPr lang="en-US" dirty="0"/>
              <a:t>Annotations for sequence and family (</a:t>
            </a:r>
            <a:r>
              <a:rPr lang="en-US" dirty="0" err="1"/>
              <a:t>UniProt</a:t>
            </a:r>
            <a:r>
              <a:rPr lang="en-US" dirty="0"/>
              <a:t>, PFAM)</a:t>
            </a:r>
          </a:p>
        </p:txBody>
      </p:sp>
      <p:sp>
        <p:nvSpPr>
          <p:cNvPr id="27" name="TextBox 26"/>
          <p:cNvSpPr txBox="1"/>
          <p:nvPr/>
        </p:nvSpPr>
        <p:spPr>
          <a:xfrm>
            <a:off x="8749264" y="2011522"/>
            <a:ext cx="3442736" cy="923330"/>
          </a:xfrm>
          <a:prstGeom prst="rect">
            <a:avLst/>
          </a:prstGeom>
          <a:noFill/>
        </p:spPr>
        <p:txBody>
          <a:bodyPr wrap="square" rtlCol="0">
            <a:spAutoFit/>
          </a:bodyPr>
          <a:lstStyle/>
          <a:p>
            <a:pPr algn="ctr"/>
            <a:r>
              <a:rPr lang="en-US" dirty="0"/>
              <a:t>Model dynamics from quantum to classical atomistic to classical big chunks</a:t>
            </a:r>
          </a:p>
        </p:txBody>
      </p:sp>
      <p:sp>
        <p:nvSpPr>
          <p:cNvPr id="2" name="TextBox 1"/>
          <p:cNvSpPr txBox="1"/>
          <p:nvPr/>
        </p:nvSpPr>
        <p:spPr>
          <a:xfrm>
            <a:off x="25062" y="6988091"/>
            <a:ext cx="5512192" cy="307777"/>
          </a:xfrm>
          <a:prstGeom prst="rect">
            <a:avLst/>
          </a:prstGeom>
          <a:noFill/>
        </p:spPr>
        <p:txBody>
          <a:bodyPr wrap="square" rtlCol="0">
            <a:spAutoFit/>
          </a:bodyPr>
          <a:lstStyle/>
          <a:p>
            <a:r>
              <a:rPr lang="en-US" sz="1400" dirty="0"/>
              <a:t>Ex. </a:t>
            </a:r>
            <a:r>
              <a:rPr lang="en-US" sz="1400" dirty="0">
                <a:hlinkClick r:id="rId2"/>
              </a:rPr>
              <a:t>https://www.frontiersin.org/articles/10.3389/fmolb.2015.00056/full</a:t>
            </a:r>
            <a:r>
              <a:rPr lang="en-US" sz="1400" dirty="0"/>
              <a:t> </a:t>
            </a:r>
          </a:p>
        </p:txBody>
      </p:sp>
      <p:cxnSp>
        <p:nvCxnSpPr>
          <p:cNvPr id="19" name="Straight Connector 18"/>
          <p:cNvCxnSpPr/>
          <p:nvPr/>
        </p:nvCxnSpPr>
        <p:spPr>
          <a:xfrm flipV="1">
            <a:off x="5896964" y="1493495"/>
            <a:ext cx="0" cy="864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protein by hydrophob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2" y="1988840"/>
            <a:ext cx="3888432" cy="13387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223792" y="764705"/>
            <a:ext cx="3600400" cy="646331"/>
          </a:xfrm>
          <a:prstGeom prst="rect">
            <a:avLst/>
          </a:prstGeom>
          <a:noFill/>
        </p:spPr>
        <p:txBody>
          <a:bodyPr wrap="square" rtlCol="0">
            <a:spAutoFit/>
          </a:bodyPr>
          <a:lstStyle/>
          <a:p>
            <a:pPr algn="ctr"/>
            <a:r>
              <a:rPr lang="en-US" b="1" dirty="0"/>
              <a:t>Visualization</a:t>
            </a:r>
          </a:p>
          <a:p>
            <a:pPr algn="ctr"/>
            <a:r>
              <a:rPr lang="en-US" dirty="0"/>
              <a:t>(</a:t>
            </a:r>
            <a:r>
              <a:rPr lang="en-US" dirty="0" err="1"/>
              <a:t>PyMOL</a:t>
            </a:r>
            <a:r>
              <a:rPr lang="en-US" dirty="0"/>
              <a:t>, VMD, Chimera, JSmol, etc.)</a:t>
            </a:r>
          </a:p>
        </p:txBody>
      </p:sp>
      <p:cxnSp>
        <p:nvCxnSpPr>
          <p:cNvPr id="24" name="Straight Connector 23"/>
          <p:cNvCxnSpPr>
            <a:cxnSpLocks/>
          </p:cNvCxnSpPr>
          <p:nvPr/>
        </p:nvCxnSpPr>
        <p:spPr>
          <a:xfrm flipH="1" flipV="1">
            <a:off x="5896964" y="3208355"/>
            <a:ext cx="24552" cy="24276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70626" y="5635975"/>
            <a:ext cx="7472270" cy="584775"/>
          </a:xfrm>
          <a:prstGeom prst="rect">
            <a:avLst/>
          </a:prstGeom>
          <a:noFill/>
        </p:spPr>
        <p:txBody>
          <a:bodyPr wrap="square" rtlCol="0">
            <a:spAutoFit/>
          </a:bodyPr>
          <a:lstStyle/>
          <a:p>
            <a:pPr algn="ctr"/>
            <a:r>
              <a:rPr lang="en-US" sz="1600" dirty="0"/>
              <a:t>Compare structures: </a:t>
            </a:r>
            <a:r>
              <a:rPr lang="en-US" sz="1600" dirty="0" err="1"/>
              <a:t>PyMol</a:t>
            </a:r>
            <a:r>
              <a:rPr lang="en-US" sz="1600" dirty="0"/>
              <a:t> et al ok for very similar sequences, otherwise use a sequence-independent program like </a:t>
            </a:r>
            <a:r>
              <a:rPr lang="en-US" sz="1600" dirty="0">
                <a:hlinkClick r:id="rId4"/>
              </a:rPr>
              <a:t>https://zhanglab.ccmb.med.umich.edu/TM-align/</a:t>
            </a:r>
            <a:r>
              <a:rPr lang="en-US" sz="1600" dirty="0"/>
              <a:t> </a:t>
            </a:r>
          </a:p>
        </p:txBody>
      </p:sp>
      <p:sp>
        <p:nvSpPr>
          <p:cNvPr id="28" name="TextBox 27"/>
          <p:cNvSpPr txBox="1"/>
          <p:nvPr/>
        </p:nvSpPr>
        <p:spPr>
          <a:xfrm>
            <a:off x="64838" y="4155938"/>
            <a:ext cx="2804643" cy="923330"/>
          </a:xfrm>
          <a:prstGeom prst="rect">
            <a:avLst/>
          </a:prstGeom>
          <a:noFill/>
        </p:spPr>
        <p:txBody>
          <a:bodyPr wrap="square" rtlCol="0">
            <a:spAutoFit/>
          </a:bodyPr>
          <a:lstStyle/>
          <a:p>
            <a:pPr algn="ctr"/>
            <a:r>
              <a:rPr lang="en-US" dirty="0"/>
              <a:t>Define soluble vs. (trans/peripheral) membrane regions</a:t>
            </a:r>
          </a:p>
        </p:txBody>
      </p:sp>
      <p:cxnSp>
        <p:nvCxnSpPr>
          <p:cNvPr id="29" name="Straight Connector 28"/>
          <p:cNvCxnSpPr>
            <a:cxnSpLocks/>
          </p:cNvCxnSpPr>
          <p:nvPr/>
        </p:nvCxnSpPr>
        <p:spPr>
          <a:xfrm flipV="1">
            <a:off x="2366850" y="3318616"/>
            <a:ext cx="2016224" cy="9203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1C9A0FA-823E-43FE-AFAE-35CBC0944195}"/>
              </a:ext>
            </a:extLst>
          </p:cNvPr>
          <p:cNvSpPr/>
          <p:nvPr/>
        </p:nvSpPr>
        <p:spPr>
          <a:xfrm>
            <a:off x="7651883" y="4342386"/>
            <a:ext cx="3690173" cy="646331"/>
          </a:xfrm>
          <a:prstGeom prst="rect">
            <a:avLst/>
          </a:prstGeom>
        </p:spPr>
        <p:txBody>
          <a:bodyPr wrap="square">
            <a:spAutoFit/>
          </a:bodyPr>
          <a:lstStyle/>
          <a:p>
            <a:pPr algn="ctr"/>
            <a:r>
              <a:rPr lang="en-US" dirty="0"/>
              <a:t>Surface properties like electrostatics (see PDB2PQR and APBS websites)</a:t>
            </a:r>
            <a:endParaRPr lang="LID4096" dirty="0"/>
          </a:p>
        </p:txBody>
      </p:sp>
      <p:sp>
        <p:nvSpPr>
          <p:cNvPr id="41" name="TextBox 40">
            <a:extLst>
              <a:ext uri="{FF2B5EF4-FFF2-40B4-BE49-F238E27FC236}">
                <a16:creationId xmlns:a16="http://schemas.microsoft.com/office/drawing/2014/main" id="{7B463F31-DDE5-42C4-8106-37C2A61A41DF}"/>
              </a:ext>
            </a:extLst>
          </p:cNvPr>
          <p:cNvSpPr txBox="1"/>
          <p:nvPr/>
        </p:nvSpPr>
        <p:spPr>
          <a:xfrm>
            <a:off x="8749264" y="3245251"/>
            <a:ext cx="3442736" cy="923330"/>
          </a:xfrm>
          <a:prstGeom prst="rect">
            <a:avLst/>
          </a:prstGeom>
          <a:noFill/>
        </p:spPr>
        <p:txBody>
          <a:bodyPr wrap="square" rtlCol="0">
            <a:spAutoFit/>
          </a:bodyPr>
          <a:lstStyle/>
          <a:p>
            <a:pPr algn="ctr"/>
            <a:r>
              <a:rPr lang="en-US" dirty="0"/>
              <a:t>Find (cryptic) pockets, alt. conformations, binding sites (docking, manual/</a:t>
            </a:r>
            <a:r>
              <a:rPr lang="en-US" dirty="0" err="1"/>
              <a:t>autom</a:t>
            </a:r>
            <a:r>
              <a:rPr lang="en-US" dirty="0"/>
              <a:t>. analyses)</a:t>
            </a:r>
          </a:p>
        </p:txBody>
      </p:sp>
    </p:spTree>
    <p:extLst>
      <p:ext uri="{BB962C8B-B14F-4D97-AF65-F5344CB8AC3E}">
        <p14:creationId xmlns:p14="http://schemas.microsoft.com/office/powerpoint/2010/main" val="2307612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rotein sequence alig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679576" y="2025715"/>
            <a:ext cx="2400201" cy="646331"/>
          </a:xfrm>
          <a:prstGeom prst="rect">
            <a:avLst/>
          </a:prstGeom>
          <a:noFill/>
        </p:spPr>
        <p:txBody>
          <a:bodyPr wrap="square" rtlCol="0">
            <a:spAutoFit/>
          </a:bodyPr>
          <a:lstStyle/>
          <a:p>
            <a:pPr algn="ctr"/>
            <a:r>
              <a:rPr lang="en-US" b="1" dirty="0"/>
              <a:t>Primary data supporting a structure</a:t>
            </a:r>
          </a:p>
        </p:txBody>
      </p:sp>
      <p:cxnSp>
        <p:nvCxnSpPr>
          <p:cNvPr id="12" name="Straight Connector 11"/>
          <p:cNvCxnSpPr/>
          <p:nvPr/>
        </p:nvCxnSpPr>
        <p:spPr>
          <a:xfrm>
            <a:off x="3935760" y="2348880"/>
            <a:ext cx="8640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799856" y="1844824"/>
            <a:ext cx="0" cy="10801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8371" y="1873720"/>
            <a:ext cx="3024336" cy="1000274"/>
          </a:xfrm>
          <a:prstGeom prst="rect">
            <a:avLst/>
          </a:prstGeom>
          <a:noFill/>
        </p:spPr>
        <p:txBody>
          <a:bodyPr wrap="square" rtlCol="0">
            <a:spAutoFit/>
          </a:bodyPr>
          <a:lstStyle/>
          <a:p>
            <a:pPr>
              <a:spcAft>
                <a:spcPts val="600"/>
              </a:spcAft>
            </a:pPr>
            <a:r>
              <a:rPr lang="en-US" b="1" dirty="0"/>
              <a:t>* EMDB, PDB, BMRB sites</a:t>
            </a:r>
          </a:p>
          <a:p>
            <a:pPr>
              <a:spcAft>
                <a:spcPts val="600"/>
              </a:spcAft>
            </a:pPr>
            <a:r>
              <a:rPr lang="en-US" b="1" dirty="0"/>
              <a:t>* Specific to each technique; probably best with an expert</a:t>
            </a:r>
          </a:p>
        </p:txBody>
      </p:sp>
      <p:sp>
        <p:nvSpPr>
          <p:cNvPr id="18" name="TextBox 17"/>
          <p:cNvSpPr txBox="1"/>
          <p:nvPr/>
        </p:nvSpPr>
        <p:spPr>
          <a:xfrm>
            <a:off x="3306381" y="4260809"/>
            <a:ext cx="2160240" cy="646331"/>
          </a:xfrm>
          <a:prstGeom prst="rect">
            <a:avLst/>
          </a:prstGeom>
          <a:noFill/>
        </p:spPr>
        <p:txBody>
          <a:bodyPr wrap="square" rtlCol="0">
            <a:spAutoFit/>
          </a:bodyPr>
          <a:lstStyle/>
          <a:p>
            <a:pPr algn="ctr"/>
            <a:r>
              <a:rPr lang="en-US" b="1" dirty="0"/>
              <a:t>Modeling and simulations</a:t>
            </a:r>
          </a:p>
        </p:txBody>
      </p:sp>
      <p:cxnSp>
        <p:nvCxnSpPr>
          <p:cNvPr id="19" name="Straight Connector 18"/>
          <p:cNvCxnSpPr/>
          <p:nvPr/>
        </p:nvCxnSpPr>
        <p:spPr>
          <a:xfrm>
            <a:off x="5322605" y="4620848"/>
            <a:ext cx="8640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186701" y="4116792"/>
            <a:ext cx="0" cy="10801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58708" y="4020312"/>
            <a:ext cx="3447998" cy="1277273"/>
          </a:xfrm>
          <a:prstGeom prst="rect">
            <a:avLst/>
          </a:prstGeom>
          <a:noFill/>
        </p:spPr>
        <p:txBody>
          <a:bodyPr wrap="square" rtlCol="0">
            <a:spAutoFit/>
          </a:bodyPr>
          <a:lstStyle/>
          <a:p>
            <a:pPr>
              <a:spcAft>
                <a:spcPts val="600"/>
              </a:spcAft>
            </a:pPr>
            <a:r>
              <a:rPr lang="en-US" b="1" dirty="0"/>
              <a:t>Need (expert with) experience and good computer control,</a:t>
            </a:r>
          </a:p>
          <a:p>
            <a:pPr>
              <a:spcAft>
                <a:spcPts val="600"/>
              </a:spcAft>
            </a:pPr>
            <a:r>
              <a:rPr lang="en-US" b="1" dirty="0"/>
              <a:t>but you can still do a lot even not being expert –next classes</a:t>
            </a:r>
          </a:p>
        </p:txBody>
      </p:sp>
      <p:sp>
        <p:nvSpPr>
          <p:cNvPr id="14" name="Title 1">
            <a:extLst>
              <a:ext uri="{FF2B5EF4-FFF2-40B4-BE49-F238E27FC236}">
                <a16:creationId xmlns:a16="http://schemas.microsoft.com/office/drawing/2014/main" id="{AA4AB3C3-E34A-4D1A-8C8F-700AD34CA889}"/>
              </a:ext>
            </a:extLst>
          </p:cNvPr>
          <p:cNvSpPr txBox="1">
            <a:spLocks/>
          </p:cNvSpPr>
          <p:nvPr/>
        </p:nvSpPr>
        <p:spPr>
          <a:xfrm>
            <a:off x="1519912" y="-99392"/>
            <a:ext cx="9148088" cy="11000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300" b="1" dirty="0" err="1">
                <a:latin typeface="Arial" panose="020B0604020202020204" pitchFamily="34" charset="0"/>
                <a:cs typeface="Arial" panose="020B0604020202020204" pitchFamily="34" charset="0"/>
              </a:rPr>
              <a:t>What</a:t>
            </a:r>
            <a:r>
              <a:rPr lang="es-ES" sz="3300" b="1" dirty="0">
                <a:latin typeface="Arial" panose="020B0604020202020204" pitchFamily="34" charset="0"/>
                <a:cs typeface="Arial" panose="020B0604020202020204" pitchFamily="34" charset="0"/>
              </a:rPr>
              <a:t> </a:t>
            </a:r>
            <a:r>
              <a:rPr lang="es-ES" sz="3300" b="1" dirty="0" err="1">
                <a:latin typeface="Arial" panose="020B0604020202020204" pitchFamily="34" charset="0"/>
                <a:cs typeface="Arial" panose="020B0604020202020204" pitchFamily="34" charset="0"/>
              </a:rPr>
              <a:t>to</a:t>
            </a:r>
            <a:r>
              <a:rPr lang="es-ES" sz="3300" b="1" dirty="0">
                <a:latin typeface="Arial" panose="020B0604020202020204" pitchFamily="34" charset="0"/>
                <a:cs typeface="Arial" panose="020B0604020202020204" pitchFamily="34" charset="0"/>
              </a:rPr>
              <a:t> look at in </a:t>
            </a:r>
            <a:r>
              <a:rPr lang="es-ES" sz="3300" b="1" dirty="0" err="1">
                <a:latin typeface="Arial" panose="020B0604020202020204" pitchFamily="34" charset="0"/>
                <a:cs typeface="Arial" panose="020B0604020202020204" pitchFamily="34" charset="0"/>
              </a:rPr>
              <a:t>models</a:t>
            </a:r>
            <a:r>
              <a:rPr lang="es-ES" sz="3300" b="1" dirty="0">
                <a:latin typeface="Arial" panose="020B0604020202020204" pitchFamily="34" charset="0"/>
                <a:cs typeface="Arial" panose="020B0604020202020204" pitchFamily="34" charset="0"/>
              </a:rPr>
              <a:t>?</a:t>
            </a:r>
            <a:endParaRPr lang="en-US" sz="3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018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rotein sequence alig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1519912" y="-99392"/>
            <a:ext cx="9148088" cy="11000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300" b="1" dirty="0" err="1">
                <a:latin typeface="Arial" panose="020B0604020202020204" pitchFamily="34" charset="0"/>
                <a:cs typeface="Arial" panose="020B0604020202020204" pitchFamily="34" charset="0"/>
              </a:rPr>
              <a:t>What</a:t>
            </a:r>
            <a:r>
              <a:rPr lang="es-ES" sz="3300" b="1" dirty="0">
                <a:latin typeface="Arial" panose="020B0604020202020204" pitchFamily="34" charset="0"/>
                <a:cs typeface="Arial" panose="020B0604020202020204" pitchFamily="34" charset="0"/>
              </a:rPr>
              <a:t> </a:t>
            </a:r>
            <a:r>
              <a:rPr lang="es-ES" sz="3300" b="1" dirty="0" err="1">
                <a:latin typeface="Arial" panose="020B0604020202020204" pitchFamily="34" charset="0"/>
                <a:cs typeface="Arial" panose="020B0604020202020204" pitchFamily="34" charset="0"/>
              </a:rPr>
              <a:t>to</a:t>
            </a:r>
            <a:r>
              <a:rPr lang="es-ES" sz="3300" b="1" dirty="0">
                <a:latin typeface="Arial" panose="020B0604020202020204" pitchFamily="34" charset="0"/>
                <a:cs typeface="Arial" panose="020B0604020202020204" pitchFamily="34" charset="0"/>
              </a:rPr>
              <a:t> look at in 3D </a:t>
            </a:r>
            <a:r>
              <a:rPr lang="es-ES" sz="3300" b="1" dirty="0" err="1">
                <a:latin typeface="Arial" panose="020B0604020202020204" pitchFamily="34" charset="0"/>
                <a:cs typeface="Arial" panose="020B0604020202020204" pitchFamily="34" charset="0"/>
              </a:rPr>
              <a:t>structures</a:t>
            </a:r>
            <a:r>
              <a:rPr lang="es-ES" sz="3300" b="1" dirty="0">
                <a:latin typeface="Arial" panose="020B0604020202020204" pitchFamily="34" charset="0"/>
                <a:cs typeface="Arial" panose="020B0604020202020204" pitchFamily="34" charset="0"/>
              </a:rPr>
              <a:t> / </a:t>
            </a:r>
            <a:r>
              <a:rPr lang="es-ES" sz="3300" b="1" dirty="0" err="1">
                <a:latin typeface="Arial" panose="020B0604020202020204" pitchFamily="34" charset="0"/>
                <a:cs typeface="Arial" panose="020B0604020202020204" pitchFamily="34" charset="0"/>
              </a:rPr>
              <a:t>models</a:t>
            </a:r>
            <a:r>
              <a:rPr lang="es-ES" sz="3300" b="1" dirty="0">
                <a:latin typeface="Arial" panose="020B0604020202020204" pitchFamily="34" charset="0"/>
                <a:cs typeface="Arial" panose="020B0604020202020204" pitchFamily="34" charset="0"/>
              </a:rPr>
              <a:t>?</a:t>
            </a:r>
            <a:endParaRPr lang="en-US" sz="3300" b="1" dirty="0">
              <a:latin typeface="Arial" panose="020B0604020202020204" pitchFamily="34" charset="0"/>
              <a:cs typeface="Arial" panose="020B0604020202020204" pitchFamily="34" charset="0"/>
            </a:endParaRPr>
          </a:p>
        </p:txBody>
      </p:sp>
      <p:sp>
        <p:nvSpPr>
          <p:cNvPr id="11" name="TextBox 10"/>
          <p:cNvSpPr txBox="1"/>
          <p:nvPr/>
        </p:nvSpPr>
        <p:spPr>
          <a:xfrm>
            <a:off x="96212" y="1902687"/>
            <a:ext cx="2160240" cy="923330"/>
          </a:xfrm>
          <a:prstGeom prst="rect">
            <a:avLst/>
          </a:prstGeom>
          <a:noFill/>
        </p:spPr>
        <p:txBody>
          <a:bodyPr wrap="square" rtlCol="0">
            <a:spAutoFit/>
          </a:bodyPr>
          <a:lstStyle/>
          <a:p>
            <a:pPr algn="ctr"/>
            <a:r>
              <a:rPr lang="en-US" b="1" dirty="0"/>
              <a:t>Mapping information and predictions</a:t>
            </a:r>
          </a:p>
        </p:txBody>
      </p:sp>
      <p:cxnSp>
        <p:nvCxnSpPr>
          <p:cNvPr id="12" name="Straight Connector 11"/>
          <p:cNvCxnSpPr/>
          <p:nvPr/>
        </p:nvCxnSpPr>
        <p:spPr>
          <a:xfrm>
            <a:off x="2256453" y="2364352"/>
            <a:ext cx="8640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3120549" y="1160102"/>
            <a:ext cx="0" cy="545272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92556" y="1205173"/>
            <a:ext cx="8999440" cy="5247590"/>
          </a:xfrm>
          <a:prstGeom prst="rect">
            <a:avLst/>
          </a:prstGeom>
          <a:noFill/>
        </p:spPr>
        <p:txBody>
          <a:bodyPr wrap="square" rtlCol="0">
            <a:spAutoFit/>
          </a:bodyPr>
          <a:lstStyle/>
          <a:p>
            <a:pPr>
              <a:spcAft>
                <a:spcPts val="600"/>
              </a:spcAft>
            </a:pPr>
            <a:r>
              <a:rPr lang="en-US" dirty="0"/>
              <a:t>* </a:t>
            </a:r>
            <a:r>
              <a:rPr lang="en-US" b="1" dirty="0"/>
              <a:t>Data from literature and your experiments</a:t>
            </a:r>
          </a:p>
          <a:p>
            <a:pPr>
              <a:spcAft>
                <a:spcPts val="600"/>
              </a:spcAft>
            </a:pPr>
            <a:r>
              <a:rPr lang="en-US" dirty="0"/>
              <a:t>* PROPKA, PDB2PQR, APBS (</a:t>
            </a:r>
            <a:r>
              <a:rPr lang="en-US" b="1" dirty="0"/>
              <a:t>electrostatics</a:t>
            </a:r>
            <a:r>
              <a:rPr lang="en-US" dirty="0"/>
              <a:t>) [</a:t>
            </a:r>
            <a:r>
              <a:rPr lang="en-US" dirty="0">
                <a:hlinkClick r:id="rId2"/>
              </a:rPr>
              <a:t>online here</a:t>
            </a:r>
            <a:r>
              <a:rPr lang="en-US" dirty="0"/>
              <a:t>]</a:t>
            </a:r>
          </a:p>
          <a:p>
            <a:pPr>
              <a:spcAft>
                <a:spcPts val="600"/>
              </a:spcAft>
            </a:pPr>
            <a:r>
              <a:rPr lang="en-US" dirty="0"/>
              <a:t>* Mapping all kinds of </a:t>
            </a:r>
            <a:r>
              <a:rPr lang="en-US" b="1" dirty="0"/>
              <a:t>NMR data </a:t>
            </a:r>
            <a:r>
              <a:rPr lang="en-US" dirty="0"/>
              <a:t>onto structures [</a:t>
            </a:r>
            <a:r>
              <a:rPr lang="en-US" dirty="0">
                <a:hlinkClick r:id="rId3"/>
              </a:rPr>
              <a:t>online tool here</a:t>
            </a:r>
            <a:r>
              <a:rPr lang="en-US" dirty="0"/>
              <a:t>]</a:t>
            </a:r>
          </a:p>
          <a:p>
            <a:pPr>
              <a:spcAft>
                <a:spcPts val="600"/>
              </a:spcAft>
            </a:pPr>
            <a:r>
              <a:rPr lang="en-US" dirty="0"/>
              <a:t>* Mapping </a:t>
            </a:r>
            <a:r>
              <a:rPr lang="en-US" b="1" dirty="0"/>
              <a:t>crosslinks and peptides from MS</a:t>
            </a:r>
            <a:r>
              <a:rPr lang="en-US" dirty="0"/>
              <a:t> (for ex. HDX-MS) [</a:t>
            </a:r>
            <a:r>
              <a:rPr lang="en-US" dirty="0">
                <a:hlinkClick r:id="rId3"/>
              </a:rPr>
              <a:t>online tool here</a:t>
            </a:r>
            <a:r>
              <a:rPr lang="en-US" dirty="0"/>
              <a:t>]</a:t>
            </a:r>
          </a:p>
          <a:p>
            <a:pPr>
              <a:spcAft>
                <a:spcPts val="600"/>
              </a:spcAft>
            </a:pPr>
            <a:r>
              <a:rPr lang="en-US" dirty="0"/>
              <a:t>* Mapping </a:t>
            </a:r>
            <a:r>
              <a:rPr lang="en-US" b="1" dirty="0"/>
              <a:t>interactions</a:t>
            </a:r>
            <a:r>
              <a:rPr lang="en-US" dirty="0"/>
              <a:t> (for ex from antibodies directed against epitopes of a subject protein)</a:t>
            </a:r>
          </a:p>
          <a:p>
            <a:pPr>
              <a:spcAft>
                <a:spcPts val="600"/>
              </a:spcAft>
            </a:pPr>
            <a:r>
              <a:rPr lang="en-US" dirty="0"/>
              <a:t>* Transmembrane </a:t>
            </a:r>
            <a:r>
              <a:rPr lang="en-US" b="1" dirty="0"/>
              <a:t>regions</a:t>
            </a:r>
            <a:r>
              <a:rPr lang="en-US" dirty="0"/>
              <a:t> –OPM [</a:t>
            </a:r>
            <a:r>
              <a:rPr lang="en-US" dirty="0">
                <a:hlinkClick r:id="rId4"/>
              </a:rPr>
              <a:t>here</a:t>
            </a:r>
            <a:r>
              <a:rPr lang="en-US" dirty="0"/>
              <a:t>]</a:t>
            </a:r>
          </a:p>
          <a:p>
            <a:pPr>
              <a:spcAft>
                <a:spcPts val="600"/>
              </a:spcAft>
            </a:pPr>
            <a:r>
              <a:rPr lang="en-US" dirty="0"/>
              <a:t>* </a:t>
            </a:r>
            <a:r>
              <a:rPr lang="en-US" b="1" dirty="0"/>
              <a:t>Domains</a:t>
            </a:r>
            <a:r>
              <a:rPr lang="en-US" dirty="0"/>
              <a:t> known at the sequence and/or structure levels (</a:t>
            </a:r>
            <a:r>
              <a:rPr lang="en-US" dirty="0" err="1"/>
              <a:t>UniProt</a:t>
            </a:r>
            <a:r>
              <a:rPr lang="en-US" dirty="0"/>
              <a:t>, PFAM, ECOD, </a:t>
            </a:r>
            <a:r>
              <a:rPr lang="en-US" dirty="0" err="1"/>
              <a:t>etc</a:t>
            </a:r>
            <a:r>
              <a:rPr lang="en-US" dirty="0"/>
              <a:t>…)</a:t>
            </a:r>
          </a:p>
          <a:p>
            <a:pPr>
              <a:spcAft>
                <a:spcPts val="600"/>
              </a:spcAft>
            </a:pPr>
            <a:r>
              <a:rPr lang="en-US" dirty="0"/>
              <a:t>* </a:t>
            </a:r>
            <a:r>
              <a:rPr lang="en-US" b="1" dirty="0"/>
              <a:t>Binding sites </a:t>
            </a:r>
            <a:r>
              <a:rPr lang="en-US" dirty="0"/>
              <a:t>for ligands, ions, etc. Seek (</a:t>
            </a:r>
            <a:r>
              <a:rPr lang="en-US" b="1" dirty="0"/>
              <a:t>cryptic) pockets </a:t>
            </a:r>
            <a:r>
              <a:rPr lang="en-US" dirty="0"/>
              <a:t>(various tools like </a:t>
            </a:r>
            <a:r>
              <a:rPr lang="en-US" dirty="0" err="1">
                <a:hlinkClick r:id="rId5"/>
              </a:rPr>
              <a:t>FPocket</a:t>
            </a:r>
            <a:r>
              <a:rPr lang="en-US" dirty="0"/>
              <a:t>)</a:t>
            </a:r>
          </a:p>
          <a:p>
            <a:pPr>
              <a:spcAft>
                <a:spcPts val="600"/>
              </a:spcAft>
            </a:pPr>
            <a:r>
              <a:rPr lang="en-US" dirty="0"/>
              <a:t>* </a:t>
            </a:r>
            <a:r>
              <a:rPr lang="en-US" b="1" dirty="0"/>
              <a:t>Color residue-wise data by B-factor</a:t>
            </a:r>
            <a:r>
              <a:rPr lang="en-US" dirty="0"/>
              <a:t>, </a:t>
            </a:r>
            <a:r>
              <a:rPr lang="en-US" b="1" dirty="0"/>
              <a:t>link pairs of residues </a:t>
            </a:r>
            <a:r>
              <a:rPr lang="en-US" dirty="0"/>
              <a:t>with lines or use </a:t>
            </a:r>
            <a:r>
              <a:rPr lang="en-US" b="1" dirty="0"/>
              <a:t>contact maps </a:t>
            </a:r>
            <a:r>
              <a:rPr lang="en-US" dirty="0"/>
              <a:t>[</a:t>
            </a:r>
            <a:r>
              <a:rPr lang="en-US" dirty="0">
                <a:hlinkClick r:id="rId3"/>
              </a:rPr>
              <a:t>online tool here</a:t>
            </a:r>
            <a:r>
              <a:rPr lang="en-US" dirty="0"/>
              <a:t>]</a:t>
            </a:r>
          </a:p>
          <a:p>
            <a:pPr>
              <a:spcAft>
                <a:spcPts val="600"/>
              </a:spcAft>
            </a:pPr>
            <a:r>
              <a:rPr lang="en-US" dirty="0"/>
              <a:t>* Check </a:t>
            </a:r>
            <a:r>
              <a:rPr lang="en-US" b="1" dirty="0"/>
              <a:t>crystallographic waters </a:t>
            </a:r>
            <a:r>
              <a:rPr lang="en-US" dirty="0"/>
              <a:t>(visual)</a:t>
            </a:r>
          </a:p>
          <a:p>
            <a:pPr>
              <a:spcAft>
                <a:spcPts val="600"/>
              </a:spcAft>
            </a:pPr>
            <a:r>
              <a:rPr lang="en-US" dirty="0"/>
              <a:t>* </a:t>
            </a:r>
            <a:r>
              <a:rPr lang="en-US" b="1" dirty="0"/>
              <a:t>Amino acid variability </a:t>
            </a:r>
            <a:r>
              <a:rPr lang="en-US" dirty="0"/>
              <a:t> + tolerance to substitution (build alignment and go </a:t>
            </a:r>
            <a:r>
              <a:rPr lang="en-US" dirty="0">
                <a:hlinkClick r:id="rId6"/>
              </a:rPr>
              <a:t>here</a:t>
            </a:r>
            <a:r>
              <a:rPr lang="en-US" dirty="0"/>
              <a:t>)</a:t>
            </a:r>
          </a:p>
          <a:p>
            <a:pPr>
              <a:spcAft>
                <a:spcPts val="600"/>
              </a:spcAft>
            </a:pPr>
            <a:r>
              <a:rPr lang="en-US" dirty="0"/>
              <a:t>* Evolutionary rates</a:t>
            </a:r>
          </a:p>
          <a:p>
            <a:pPr>
              <a:spcAft>
                <a:spcPts val="600"/>
              </a:spcAft>
            </a:pPr>
            <a:r>
              <a:rPr lang="en-US" dirty="0"/>
              <a:t>* Pairs of </a:t>
            </a:r>
            <a:r>
              <a:rPr lang="en-US" b="1" dirty="0"/>
              <a:t>co-evolving residues or residues predicted to be in contact</a:t>
            </a:r>
          </a:p>
          <a:p>
            <a:pPr>
              <a:spcAft>
                <a:spcPts val="600"/>
              </a:spcAft>
            </a:pPr>
            <a:r>
              <a:rPr lang="en-US" dirty="0"/>
              <a:t>…</a:t>
            </a:r>
          </a:p>
        </p:txBody>
      </p:sp>
    </p:spTree>
    <p:extLst>
      <p:ext uri="{BB962C8B-B14F-4D97-AF65-F5344CB8AC3E}">
        <p14:creationId xmlns:p14="http://schemas.microsoft.com/office/powerpoint/2010/main" val="3433386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rotein sequence alig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2" name="Straight Connector 11"/>
          <p:cNvCxnSpPr/>
          <p:nvPr/>
        </p:nvCxnSpPr>
        <p:spPr>
          <a:xfrm>
            <a:off x="1898644" y="2204864"/>
            <a:ext cx="8640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62740" y="1124744"/>
            <a:ext cx="0" cy="53285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34747" y="1124744"/>
            <a:ext cx="9357247" cy="5370701"/>
          </a:xfrm>
          <a:prstGeom prst="rect">
            <a:avLst/>
          </a:prstGeom>
          <a:noFill/>
        </p:spPr>
        <p:txBody>
          <a:bodyPr wrap="square" rtlCol="0">
            <a:spAutoFit/>
          </a:bodyPr>
          <a:lstStyle/>
          <a:p>
            <a:pPr>
              <a:spcAft>
                <a:spcPts val="600"/>
              </a:spcAft>
            </a:pPr>
            <a:r>
              <a:rPr lang="en-US" i="1" dirty="0"/>
              <a:t>* </a:t>
            </a:r>
            <a:r>
              <a:rPr lang="en-US" dirty="0"/>
              <a:t>Several PDB-derived databases specifically for TM proteins (check </a:t>
            </a:r>
            <a:r>
              <a:rPr lang="en-US" dirty="0">
                <a:hlinkClick r:id="rId2"/>
              </a:rPr>
              <a:t>this graph</a:t>
            </a:r>
            <a:r>
              <a:rPr lang="en-US" dirty="0"/>
              <a:t>)</a:t>
            </a:r>
          </a:p>
          <a:p>
            <a:pPr>
              <a:spcAft>
                <a:spcPts val="600"/>
              </a:spcAft>
            </a:pPr>
            <a:r>
              <a:rPr lang="en-US" i="1" dirty="0"/>
              <a:t>* Ad hoc</a:t>
            </a:r>
            <a:r>
              <a:rPr lang="en-US" dirty="0"/>
              <a:t> predictions for TM helices &amp; TM beta barrels, from sequence of by running coarse-grained simulations</a:t>
            </a:r>
          </a:p>
          <a:p>
            <a:pPr>
              <a:spcAft>
                <a:spcPts val="600"/>
              </a:spcAft>
            </a:pPr>
            <a:r>
              <a:rPr lang="en-US" dirty="0"/>
              <a:t>* How do polar and hydrophobic residues distribute in the sequence and model or structure? (visual analysis)</a:t>
            </a:r>
          </a:p>
          <a:p>
            <a:pPr>
              <a:spcAft>
                <a:spcPts val="600"/>
              </a:spcAft>
            </a:pPr>
            <a:r>
              <a:rPr lang="en-US" dirty="0"/>
              <a:t>* For </a:t>
            </a:r>
            <a:r>
              <a:rPr lang="en-US" b="1" dirty="0"/>
              <a:t>transmembrane proteins, pay attention to</a:t>
            </a:r>
            <a:r>
              <a:rPr lang="en-US" dirty="0"/>
              <a:t>:</a:t>
            </a:r>
          </a:p>
          <a:p>
            <a:pPr>
              <a:spcAft>
                <a:spcPts val="600"/>
              </a:spcAft>
            </a:pPr>
            <a:r>
              <a:rPr lang="en-US" dirty="0"/>
              <a:t>  - Hydrophobic regions of soluble elements may be confused with TM regions</a:t>
            </a:r>
          </a:p>
          <a:p>
            <a:pPr>
              <a:spcAft>
                <a:spcPts val="600"/>
              </a:spcAft>
            </a:pPr>
            <a:r>
              <a:rPr lang="en-US" dirty="0"/>
              <a:t>  - Reentrant helices</a:t>
            </a:r>
          </a:p>
          <a:p>
            <a:pPr>
              <a:spcAft>
                <a:spcPts val="600"/>
              </a:spcAft>
            </a:pPr>
            <a:r>
              <a:rPr lang="en-US" dirty="0"/>
              <a:t>  - Amphipathic helices</a:t>
            </a:r>
          </a:p>
          <a:p>
            <a:pPr>
              <a:spcAft>
                <a:spcPts val="600"/>
              </a:spcAft>
            </a:pPr>
            <a:r>
              <a:rPr lang="en-US" dirty="0"/>
              <a:t>  - Pro introduces kinks, often functional</a:t>
            </a:r>
          </a:p>
          <a:p>
            <a:pPr>
              <a:spcAft>
                <a:spcPts val="600"/>
              </a:spcAft>
            </a:pPr>
            <a:r>
              <a:rPr lang="en-US" dirty="0"/>
              <a:t>  - Hydrophobic match/mismatch: membrane can modulate protein orientation, but protein can also affect local membrane thickness. Protein can also partition into specific lipid rafts (ex. </a:t>
            </a:r>
            <a:r>
              <a:rPr lang="en-US" dirty="0">
                <a:hlinkClick r:id="rId3"/>
              </a:rPr>
              <a:t>Spike</a:t>
            </a:r>
            <a:r>
              <a:rPr lang="en-US" dirty="0"/>
              <a:t>)</a:t>
            </a:r>
          </a:p>
          <a:p>
            <a:pPr>
              <a:spcAft>
                <a:spcPts val="600"/>
              </a:spcAft>
            </a:pPr>
            <a:r>
              <a:rPr lang="en-US" dirty="0"/>
              <a:t>  - Beta barrels in outer membranes</a:t>
            </a:r>
          </a:p>
          <a:p>
            <a:pPr>
              <a:spcAft>
                <a:spcPts val="600"/>
              </a:spcAft>
            </a:pPr>
            <a:r>
              <a:rPr lang="en-US" dirty="0"/>
              <a:t>  - Expected patterns: hydrophobic residues outside, polar inside except for interactions, aromatic right under lipid polar heads</a:t>
            </a:r>
          </a:p>
          <a:p>
            <a:pPr>
              <a:spcAft>
                <a:spcPts val="600"/>
              </a:spcAft>
            </a:pPr>
            <a:r>
              <a:rPr lang="en-US" dirty="0"/>
              <a:t>…</a:t>
            </a:r>
          </a:p>
        </p:txBody>
      </p:sp>
      <p:sp>
        <p:nvSpPr>
          <p:cNvPr id="9" name="TextBox 8"/>
          <p:cNvSpPr txBox="1"/>
          <p:nvPr/>
        </p:nvSpPr>
        <p:spPr>
          <a:xfrm>
            <a:off x="-68652" y="1466200"/>
            <a:ext cx="2016216" cy="1477328"/>
          </a:xfrm>
          <a:prstGeom prst="rect">
            <a:avLst/>
          </a:prstGeom>
          <a:noFill/>
        </p:spPr>
        <p:txBody>
          <a:bodyPr wrap="square" rtlCol="0">
            <a:spAutoFit/>
          </a:bodyPr>
          <a:lstStyle/>
          <a:p>
            <a:pPr algn="ctr"/>
            <a:r>
              <a:rPr lang="en-US" dirty="0"/>
              <a:t>Define soluble vs. transmembrane and peripheral membrane-interacting regions</a:t>
            </a:r>
          </a:p>
        </p:txBody>
      </p:sp>
      <p:sp>
        <p:nvSpPr>
          <p:cNvPr id="10" name="Title 1">
            <a:extLst>
              <a:ext uri="{FF2B5EF4-FFF2-40B4-BE49-F238E27FC236}">
                <a16:creationId xmlns:a16="http://schemas.microsoft.com/office/drawing/2014/main" id="{BDE64E44-A668-4B44-8679-02887A6591D5}"/>
              </a:ext>
            </a:extLst>
          </p:cNvPr>
          <p:cNvSpPr txBox="1">
            <a:spLocks/>
          </p:cNvSpPr>
          <p:nvPr/>
        </p:nvSpPr>
        <p:spPr>
          <a:xfrm>
            <a:off x="1519912" y="-99392"/>
            <a:ext cx="9148088" cy="11000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300" b="1" dirty="0" err="1">
                <a:latin typeface="Arial" panose="020B0604020202020204" pitchFamily="34" charset="0"/>
                <a:cs typeface="Arial" panose="020B0604020202020204" pitchFamily="34" charset="0"/>
              </a:rPr>
              <a:t>What</a:t>
            </a:r>
            <a:r>
              <a:rPr lang="es-ES" sz="3300" b="1" dirty="0">
                <a:latin typeface="Arial" panose="020B0604020202020204" pitchFamily="34" charset="0"/>
                <a:cs typeface="Arial" panose="020B0604020202020204" pitchFamily="34" charset="0"/>
              </a:rPr>
              <a:t> </a:t>
            </a:r>
            <a:r>
              <a:rPr lang="es-ES" sz="3300" b="1" dirty="0" err="1">
                <a:latin typeface="Arial" panose="020B0604020202020204" pitchFamily="34" charset="0"/>
                <a:cs typeface="Arial" panose="020B0604020202020204" pitchFamily="34" charset="0"/>
              </a:rPr>
              <a:t>to</a:t>
            </a:r>
            <a:r>
              <a:rPr lang="es-ES" sz="3300" b="1" dirty="0">
                <a:latin typeface="Arial" panose="020B0604020202020204" pitchFamily="34" charset="0"/>
                <a:cs typeface="Arial" panose="020B0604020202020204" pitchFamily="34" charset="0"/>
              </a:rPr>
              <a:t> look at in 3D </a:t>
            </a:r>
            <a:r>
              <a:rPr lang="es-ES" sz="3300" b="1" dirty="0" err="1">
                <a:latin typeface="Arial" panose="020B0604020202020204" pitchFamily="34" charset="0"/>
                <a:cs typeface="Arial" panose="020B0604020202020204" pitchFamily="34" charset="0"/>
              </a:rPr>
              <a:t>structures</a:t>
            </a:r>
            <a:r>
              <a:rPr lang="es-ES" sz="3300" b="1" dirty="0">
                <a:latin typeface="Arial" panose="020B0604020202020204" pitchFamily="34" charset="0"/>
                <a:cs typeface="Arial" panose="020B0604020202020204" pitchFamily="34" charset="0"/>
              </a:rPr>
              <a:t> / </a:t>
            </a:r>
            <a:r>
              <a:rPr lang="es-ES" sz="3300" b="1" dirty="0" err="1">
                <a:latin typeface="Arial" panose="020B0604020202020204" pitchFamily="34" charset="0"/>
                <a:cs typeface="Arial" panose="020B0604020202020204" pitchFamily="34" charset="0"/>
              </a:rPr>
              <a:t>models</a:t>
            </a:r>
            <a:r>
              <a:rPr lang="es-ES" sz="3300" b="1" dirty="0">
                <a:latin typeface="Arial" panose="020B0604020202020204" pitchFamily="34" charset="0"/>
                <a:cs typeface="Arial" panose="020B0604020202020204" pitchFamily="34" charset="0"/>
              </a:rPr>
              <a:t>?</a:t>
            </a:r>
            <a:endParaRPr lang="en-US" sz="3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863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rotein sequence alig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80665" y="1847461"/>
            <a:ext cx="2160240" cy="369332"/>
          </a:xfrm>
          <a:prstGeom prst="rect">
            <a:avLst/>
          </a:prstGeom>
          <a:noFill/>
        </p:spPr>
        <p:txBody>
          <a:bodyPr wrap="square" rtlCol="0">
            <a:spAutoFit/>
          </a:bodyPr>
          <a:lstStyle/>
          <a:p>
            <a:pPr algn="ctr"/>
            <a:r>
              <a:rPr lang="en-US" b="1" dirty="0"/>
              <a:t>Docking</a:t>
            </a:r>
          </a:p>
        </p:txBody>
      </p:sp>
      <p:cxnSp>
        <p:nvCxnSpPr>
          <p:cNvPr id="12" name="Straight Connector 11"/>
          <p:cNvCxnSpPr>
            <a:cxnSpLocks/>
          </p:cNvCxnSpPr>
          <p:nvPr/>
        </p:nvCxnSpPr>
        <p:spPr>
          <a:xfrm>
            <a:off x="1128598" y="2063485"/>
            <a:ext cx="55097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1679575" y="1124744"/>
            <a:ext cx="0" cy="213904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69166" y="1124744"/>
            <a:ext cx="10495716" cy="2139047"/>
          </a:xfrm>
          <a:prstGeom prst="rect">
            <a:avLst/>
          </a:prstGeom>
          <a:noFill/>
        </p:spPr>
        <p:txBody>
          <a:bodyPr wrap="square" rtlCol="0">
            <a:spAutoFit/>
          </a:bodyPr>
          <a:lstStyle/>
          <a:p>
            <a:pPr>
              <a:spcAft>
                <a:spcPts val="600"/>
              </a:spcAft>
            </a:pPr>
            <a:r>
              <a:rPr lang="en-US" dirty="0"/>
              <a:t>* Small-molecule docking (a whole discipline in itself; programs out there not trivial; need expertise)</a:t>
            </a:r>
          </a:p>
          <a:p>
            <a:pPr>
              <a:spcAft>
                <a:spcPts val="600"/>
              </a:spcAft>
            </a:pPr>
            <a:r>
              <a:rPr lang="en-US" dirty="0"/>
              <a:t>* Virtual Screening (same as above)</a:t>
            </a:r>
          </a:p>
          <a:p>
            <a:pPr>
              <a:spcAft>
                <a:spcPts val="600"/>
              </a:spcAft>
            </a:pPr>
            <a:r>
              <a:rPr lang="en-US" dirty="0"/>
              <a:t>* Analysis of binding pockets (some automated tools + a lot of visualization; MD often helps)</a:t>
            </a:r>
          </a:p>
          <a:p>
            <a:pPr>
              <a:spcAft>
                <a:spcPts val="600"/>
              </a:spcAft>
            </a:pPr>
            <a:r>
              <a:rPr lang="en-US" dirty="0"/>
              <a:t>* Prediction of protein-X binding interfaces (</a:t>
            </a:r>
            <a:r>
              <a:rPr lang="en-US" dirty="0">
                <a:hlinkClick r:id="rId2"/>
              </a:rPr>
              <a:t>PESTO</a:t>
            </a:r>
            <a:r>
              <a:rPr lang="en-US" dirty="0"/>
              <a:t>, </a:t>
            </a:r>
            <a:r>
              <a:rPr lang="en-US" dirty="0" err="1">
                <a:hlinkClick r:id="rId3"/>
              </a:rPr>
              <a:t>adMaSIF</a:t>
            </a:r>
            <a:r>
              <a:rPr lang="en-US" dirty="0"/>
              <a:t>, both @EPFL)</a:t>
            </a:r>
          </a:p>
          <a:p>
            <a:pPr>
              <a:spcAft>
                <a:spcPts val="600"/>
              </a:spcAft>
            </a:pPr>
            <a:r>
              <a:rPr lang="en-US" dirty="0"/>
              <a:t>* Protein-protein/NA/etc. docking (</a:t>
            </a:r>
            <a:r>
              <a:rPr lang="en-US" dirty="0">
                <a:hlinkClick r:id="rId4"/>
              </a:rPr>
              <a:t>HADDOCK</a:t>
            </a:r>
            <a:r>
              <a:rPr lang="en-US" dirty="0"/>
              <a:t> among the best, and see </a:t>
            </a:r>
            <a:r>
              <a:rPr lang="en-US" dirty="0">
                <a:hlinkClick r:id="rId5"/>
              </a:rPr>
              <a:t>CAPRI</a:t>
            </a:r>
            <a:r>
              <a:rPr lang="en-US" dirty="0"/>
              <a:t>)</a:t>
            </a:r>
          </a:p>
          <a:p>
            <a:pPr>
              <a:spcAft>
                <a:spcPts val="600"/>
              </a:spcAft>
            </a:pPr>
            <a:r>
              <a:rPr lang="en-US" dirty="0"/>
              <a:t>* Membrane insertion (OPM-like or CG simulations)</a:t>
            </a:r>
          </a:p>
        </p:txBody>
      </p:sp>
      <p:sp>
        <p:nvSpPr>
          <p:cNvPr id="10" name="TextBox 9"/>
          <p:cNvSpPr txBox="1"/>
          <p:nvPr/>
        </p:nvSpPr>
        <p:spPr>
          <a:xfrm>
            <a:off x="1343472" y="4222830"/>
            <a:ext cx="2160240" cy="646331"/>
          </a:xfrm>
          <a:prstGeom prst="rect">
            <a:avLst/>
          </a:prstGeom>
          <a:noFill/>
        </p:spPr>
        <p:txBody>
          <a:bodyPr wrap="square" rtlCol="0">
            <a:spAutoFit/>
          </a:bodyPr>
          <a:lstStyle/>
          <a:p>
            <a:pPr algn="ctr"/>
            <a:r>
              <a:rPr lang="en-US" b="1" dirty="0"/>
              <a:t>Comparing structures</a:t>
            </a:r>
          </a:p>
        </p:txBody>
      </p:sp>
      <p:cxnSp>
        <p:nvCxnSpPr>
          <p:cNvPr id="14" name="Straight Connector 13"/>
          <p:cNvCxnSpPr/>
          <p:nvPr/>
        </p:nvCxnSpPr>
        <p:spPr>
          <a:xfrm>
            <a:off x="3359696" y="4581128"/>
            <a:ext cx="8640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223792" y="3933057"/>
            <a:ext cx="0" cy="20900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95799" y="3933057"/>
            <a:ext cx="7690784" cy="2062103"/>
          </a:xfrm>
          <a:prstGeom prst="rect">
            <a:avLst/>
          </a:prstGeom>
          <a:noFill/>
        </p:spPr>
        <p:txBody>
          <a:bodyPr wrap="square" rtlCol="0">
            <a:spAutoFit/>
          </a:bodyPr>
          <a:lstStyle/>
          <a:p>
            <a:pPr>
              <a:spcAft>
                <a:spcPts val="600"/>
              </a:spcAft>
            </a:pPr>
            <a:r>
              <a:rPr lang="en-US" b="1" dirty="0"/>
              <a:t>* </a:t>
            </a:r>
            <a:r>
              <a:rPr lang="en-US" b="1" dirty="0">
                <a:hlinkClick r:id="rId6"/>
              </a:rPr>
              <a:t>FoldSeek</a:t>
            </a:r>
            <a:r>
              <a:rPr lang="en-US" b="1" dirty="0"/>
              <a:t> or </a:t>
            </a:r>
            <a:r>
              <a:rPr lang="en-US" b="1" dirty="0">
                <a:hlinkClick r:id="rId7"/>
              </a:rPr>
              <a:t>DALI</a:t>
            </a:r>
            <a:r>
              <a:rPr lang="en-US" dirty="0"/>
              <a:t>: search a structure, domain or motif in the PDB</a:t>
            </a:r>
          </a:p>
          <a:p>
            <a:pPr>
              <a:spcAft>
                <a:spcPts val="600"/>
              </a:spcAft>
            </a:pPr>
            <a:r>
              <a:rPr lang="en-US" b="1" dirty="0"/>
              <a:t>* 2D projections </a:t>
            </a:r>
            <a:r>
              <a:rPr lang="en-US" dirty="0"/>
              <a:t>like PCA</a:t>
            </a:r>
          </a:p>
          <a:p>
            <a:pPr>
              <a:spcAft>
                <a:spcPts val="600"/>
              </a:spcAft>
            </a:pPr>
            <a:r>
              <a:rPr lang="en-US" b="1" dirty="0"/>
              <a:t>* RMSF between models</a:t>
            </a:r>
            <a:r>
              <a:rPr lang="en-US" dirty="0"/>
              <a:t> (easy in VMD) of related models, for ex. from an NMR ensemble, from simulation, or from different X-ray structures (see </a:t>
            </a:r>
            <a:r>
              <a:rPr lang="en-US" dirty="0" err="1"/>
              <a:t>CoDNaS</a:t>
            </a:r>
            <a:r>
              <a:rPr lang="en-US" dirty="0"/>
              <a:t>)</a:t>
            </a:r>
          </a:p>
          <a:p>
            <a:pPr>
              <a:spcAft>
                <a:spcPts val="600"/>
              </a:spcAft>
            </a:pPr>
            <a:r>
              <a:rPr lang="en-US" b="1" dirty="0"/>
              <a:t>* Align</a:t>
            </a:r>
            <a:r>
              <a:rPr lang="en-US" dirty="0"/>
              <a:t> function in </a:t>
            </a:r>
            <a:r>
              <a:rPr lang="en-US" dirty="0" err="1"/>
              <a:t>PyMOL</a:t>
            </a:r>
            <a:r>
              <a:rPr lang="en-US" dirty="0"/>
              <a:t> (sequence-dependent)</a:t>
            </a:r>
          </a:p>
          <a:p>
            <a:pPr>
              <a:spcAft>
                <a:spcPts val="600"/>
              </a:spcAft>
            </a:pPr>
            <a:r>
              <a:rPr lang="en-US" b="1" dirty="0"/>
              <a:t>* TM-align</a:t>
            </a:r>
            <a:r>
              <a:rPr lang="en-US" dirty="0"/>
              <a:t> and similar programs (seq-independent)</a:t>
            </a:r>
          </a:p>
        </p:txBody>
      </p:sp>
      <p:sp>
        <p:nvSpPr>
          <p:cNvPr id="18" name="Title 1">
            <a:extLst>
              <a:ext uri="{FF2B5EF4-FFF2-40B4-BE49-F238E27FC236}">
                <a16:creationId xmlns:a16="http://schemas.microsoft.com/office/drawing/2014/main" id="{A2D33C77-2638-4680-BD0B-8E90AD86B341}"/>
              </a:ext>
            </a:extLst>
          </p:cNvPr>
          <p:cNvSpPr txBox="1">
            <a:spLocks/>
          </p:cNvSpPr>
          <p:nvPr/>
        </p:nvSpPr>
        <p:spPr>
          <a:xfrm>
            <a:off x="1519912" y="-99392"/>
            <a:ext cx="9148088" cy="11000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300" b="1" dirty="0" err="1">
                <a:latin typeface="Arial" panose="020B0604020202020204" pitchFamily="34" charset="0"/>
                <a:cs typeface="Arial" panose="020B0604020202020204" pitchFamily="34" charset="0"/>
              </a:rPr>
              <a:t>What</a:t>
            </a:r>
            <a:r>
              <a:rPr lang="es-ES" sz="3300" b="1" dirty="0">
                <a:latin typeface="Arial" panose="020B0604020202020204" pitchFamily="34" charset="0"/>
                <a:cs typeface="Arial" panose="020B0604020202020204" pitchFamily="34" charset="0"/>
              </a:rPr>
              <a:t> </a:t>
            </a:r>
            <a:r>
              <a:rPr lang="es-ES" sz="3300" b="1" dirty="0" err="1">
                <a:latin typeface="Arial" panose="020B0604020202020204" pitchFamily="34" charset="0"/>
                <a:cs typeface="Arial" panose="020B0604020202020204" pitchFamily="34" charset="0"/>
              </a:rPr>
              <a:t>to</a:t>
            </a:r>
            <a:r>
              <a:rPr lang="es-ES" sz="3300" b="1" dirty="0">
                <a:latin typeface="Arial" panose="020B0604020202020204" pitchFamily="34" charset="0"/>
                <a:cs typeface="Arial" panose="020B0604020202020204" pitchFamily="34" charset="0"/>
              </a:rPr>
              <a:t> look at in </a:t>
            </a:r>
            <a:r>
              <a:rPr lang="es-ES" sz="3300" b="1" dirty="0" err="1">
                <a:latin typeface="Arial" panose="020B0604020202020204" pitchFamily="34" charset="0"/>
                <a:cs typeface="Arial" panose="020B0604020202020204" pitchFamily="34" charset="0"/>
              </a:rPr>
              <a:t>models</a:t>
            </a:r>
            <a:r>
              <a:rPr lang="es-ES" sz="3300" b="1" dirty="0">
                <a:latin typeface="Arial" panose="020B0604020202020204" pitchFamily="34" charset="0"/>
                <a:cs typeface="Arial" panose="020B0604020202020204" pitchFamily="34" charset="0"/>
              </a:rPr>
              <a:t>?</a:t>
            </a:r>
            <a:endParaRPr lang="en-US" sz="3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0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99C6-C5C3-4F60-8D33-72A485909D0A}"/>
              </a:ext>
            </a:extLst>
          </p:cNvPr>
          <p:cNvSpPr>
            <a:spLocks noGrp="1"/>
          </p:cNvSpPr>
          <p:nvPr>
            <p:ph type="title"/>
          </p:nvPr>
        </p:nvSpPr>
        <p:spPr>
          <a:xfrm>
            <a:off x="76715" y="673770"/>
            <a:ext cx="12227579" cy="5697213"/>
          </a:xfrm>
        </p:spPr>
        <p:txBody>
          <a:bodyPr>
            <a:normAutofit/>
          </a:bodyPr>
          <a:lstStyle/>
          <a:p>
            <a:r>
              <a:rPr lang="en-US" sz="2800" b="1" dirty="0">
                <a:latin typeface="Arial" panose="020B0604020202020204" pitchFamily="34" charset="0"/>
                <a:cs typeface="Arial" panose="020B0604020202020204" pitchFamily="34" charset="0"/>
              </a:rPr>
              <a:t>Students:</a:t>
            </a: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Visit a PDB site or one of its related sites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Get to a PDB entry and try to find its source data and the related paper/s. (Alternatively, begin by a paper and go look for the relevant PDB entries).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View the model on your computer. What program is best, esp. considering the data?</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Are all structural details well supported by the data? Does it matter for this or that application? (More to be developed throughout the course)</a:t>
            </a:r>
            <a:br>
              <a:rPr lang="en-US" sz="2800" dirty="0">
                <a:latin typeface="Arial" panose="020B0604020202020204" pitchFamily="34" charset="0"/>
                <a:cs typeface="Arial" panose="020B0604020202020204" pitchFamily="34" charset="0"/>
              </a:rPr>
            </a:br>
            <a:endParaRPr lang="LID4096" sz="28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6E86798-54EE-4F20-86B2-CF12CA03C623}"/>
              </a:ext>
            </a:extLst>
          </p:cNvPr>
          <p:cNvSpPr txBox="1">
            <a:spLocks/>
          </p:cNvSpPr>
          <p:nvPr/>
        </p:nvSpPr>
        <p:spPr>
          <a:xfrm>
            <a:off x="383356" y="0"/>
            <a:ext cx="11425287" cy="82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Hands-on (</a:t>
            </a:r>
            <a:r>
              <a:rPr lang="en-US" sz="3200" b="1" u="sng" dirty="0">
                <a:solidFill>
                  <a:srgbClr val="FF0000"/>
                </a:solidFill>
                <a:latin typeface="Arial" panose="020B0604020202020204" pitchFamily="34" charset="0"/>
                <a:cs typeface="Arial" panose="020B0604020202020204" pitchFamily="34" charset="0"/>
              </a:rPr>
              <a:t>leftover from class 1 that will keep showing up</a:t>
            </a:r>
            <a:r>
              <a:rPr lang="en-US" sz="3200" b="1" dirty="0">
                <a:latin typeface="Arial" panose="020B0604020202020204" pitchFamily="34" charset="0"/>
                <a:cs typeface="Arial" panose="020B0604020202020204" pitchFamily="34" charset="0"/>
              </a:rPr>
              <a:t>)</a:t>
            </a:r>
            <a:endParaRPr lang="LID4096"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14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6DA587-0DB9-485B-A08B-338BFE45F44B}"/>
              </a:ext>
            </a:extLst>
          </p:cNvPr>
          <p:cNvSpPr txBox="1"/>
          <p:nvPr/>
        </p:nvSpPr>
        <p:spPr>
          <a:xfrm>
            <a:off x="1483360" y="1944682"/>
            <a:ext cx="8971280" cy="1477328"/>
          </a:xfrm>
          <a:prstGeom prst="rect">
            <a:avLst/>
          </a:prstGeom>
          <a:noFill/>
        </p:spPr>
        <p:txBody>
          <a:bodyPr wrap="square" rtlCol="0">
            <a:spAutoFit/>
          </a:bodyPr>
          <a:lstStyle/>
          <a:p>
            <a:pPr algn="ctr"/>
            <a:r>
              <a:rPr lang="en-US" sz="3000" b="1" dirty="0"/>
              <a:t>New structures </a:t>
            </a:r>
            <a:r>
              <a:rPr lang="en-US" sz="3000" b="1" dirty="0">
                <a:sym typeface="Wingdings" panose="05000000000000000000" pitchFamily="2" charset="2"/>
              </a:rPr>
              <a:t>          CASP organizers           Assessors</a:t>
            </a:r>
          </a:p>
          <a:p>
            <a:pPr algn="ctr"/>
            <a:endParaRPr lang="en-US" sz="3000" b="1" dirty="0">
              <a:sym typeface="Wingdings" panose="05000000000000000000" pitchFamily="2" charset="2"/>
            </a:endParaRPr>
          </a:p>
          <a:p>
            <a:pPr algn="ctr"/>
            <a:r>
              <a:rPr lang="en-US" sz="3000" b="1" dirty="0">
                <a:sym typeface="Wingdings" panose="05000000000000000000" pitchFamily="2" charset="2"/>
              </a:rPr>
              <a:t>      Predictors</a:t>
            </a:r>
            <a:endParaRPr lang="en-US" sz="3000" b="1" dirty="0"/>
          </a:p>
        </p:txBody>
      </p:sp>
      <p:sp>
        <p:nvSpPr>
          <p:cNvPr id="7" name="Slide Number Placeholder 6">
            <a:extLst>
              <a:ext uri="{FF2B5EF4-FFF2-40B4-BE49-F238E27FC236}">
                <a16:creationId xmlns:a16="http://schemas.microsoft.com/office/drawing/2014/main" id="{1DE339D4-22CF-4A6B-B458-422DFFC01192}"/>
              </a:ext>
            </a:extLst>
          </p:cNvPr>
          <p:cNvSpPr>
            <a:spLocks noGrp="1"/>
          </p:cNvSpPr>
          <p:nvPr>
            <p:ph type="sldNum" sz="quarter" idx="12"/>
          </p:nvPr>
        </p:nvSpPr>
        <p:spPr>
          <a:xfrm>
            <a:off x="8534400" y="6492876"/>
            <a:ext cx="2133600" cy="365125"/>
          </a:xfrm>
        </p:spPr>
        <p:txBody>
          <a:bodyPr/>
          <a:lstStyle/>
          <a:p>
            <a:fld id="{B7BAC2AB-1E6F-4A95-9245-B46318CC102D}" type="slidenum">
              <a:rPr lang="en-US" smtClean="0"/>
              <a:t>4</a:t>
            </a:fld>
            <a:endParaRPr lang="en-US" dirty="0"/>
          </a:p>
        </p:txBody>
      </p:sp>
      <p:grpSp>
        <p:nvGrpSpPr>
          <p:cNvPr id="2" name="Group 1">
            <a:extLst>
              <a:ext uri="{FF2B5EF4-FFF2-40B4-BE49-F238E27FC236}">
                <a16:creationId xmlns:a16="http://schemas.microsoft.com/office/drawing/2014/main" id="{1522E3F3-4A7E-4A35-AECC-2C0AC241A193}"/>
              </a:ext>
            </a:extLst>
          </p:cNvPr>
          <p:cNvGrpSpPr/>
          <p:nvPr/>
        </p:nvGrpSpPr>
        <p:grpSpPr>
          <a:xfrm>
            <a:off x="4307840" y="2252795"/>
            <a:ext cx="4185920" cy="680429"/>
            <a:chOff x="4745490" y="1514131"/>
            <a:chExt cx="2525697" cy="415505"/>
          </a:xfrm>
        </p:grpSpPr>
        <p:cxnSp>
          <p:nvCxnSpPr>
            <p:cNvPr id="9" name="Straight Arrow Connector 8">
              <a:extLst>
                <a:ext uri="{FF2B5EF4-FFF2-40B4-BE49-F238E27FC236}">
                  <a16:creationId xmlns:a16="http://schemas.microsoft.com/office/drawing/2014/main" id="{D9813410-E835-427E-BE74-1ECE6B1F421D}"/>
                </a:ext>
              </a:extLst>
            </p:cNvPr>
            <p:cNvCxnSpPr/>
            <p:nvPr/>
          </p:nvCxnSpPr>
          <p:spPr>
            <a:xfrm>
              <a:off x="4745490" y="1514131"/>
              <a:ext cx="457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09D293-2B40-4BC5-B616-F77FA22FD3F7}"/>
                </a:ext>
              </a:extLst>
            </p:cNvPr>
            <p:cNvCxnSpPr/>
            <p:nvPr/>
          </p:nvCxnSpPr>
          <p:spPr>
            <a:xfrm>
              <a:off x="6813987" y="1514131"/>
              <a:ext cx="457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9FC6020-A402-4242-B701-15F8E6AA6881}"/>
                </a:ext>
              </a:extLst>
            </p:cNvPr>
            <p:cNvCxnSpPr>
              <a:cxnSpLocks/>
            </p:cNvCxnSpPr>
            <p:nvPr/>
          </p:nvCxnSpPr>
          <p:spPr>
            <a:xfrm flipV="1">
              <a:off x="5916952" y="1610040"/>
              <a:ext cx="0" cy="3195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9FD4A529-F179-41B5-855E-6131AF49142F}"/>
              </a:ext>
            </a:extLst>
          </p:cNvPr>
          <p:cNvGrpSpPr/>
          <p:nvPr/>
        </p:nvGrpSpPr>
        <p:grpSpPr>
          <a:xfrm rot="20700000">
            <a:off x="212914" y="292083"/>
            <a:ext cx="2316687" cy="1013441"/>
            <a:chOff x="8462309" y="1104900"/>
            <a:chExt cx="4332837" cy="1562100"/>
          </a:xfrm>
        </p:grpSpPr>
        <p:sp>
          <p:nvSpPr>
            <p:cNvPr id="11" name="Rounded Rectangle 5">
              <a:extLst>
                <a:ext uri="{FF2B5EF4-FFF2-40B4-BE49-F238E27FC236}">
                  <a16:creationId xmlns:a16="http://schemas.microsoft.com/office/drawing/2014/main" id="{BD77D1A5-E25A-4657-A3D1-98073E2C4D19}"/>
                </a:ext>
              </a:extLst>
            </p:cNvPr>
            <p:cNvSpPr/>
            <p:nvPr/>
          </p:nvSpPr>
          <p:spPr>
            <a:xfrm>
              <a:off x="8597900" y="1104900"/>
              <a:ext cx="4025900" cy="1562100"/>
            </a:xfrm>
            <a:prstGeom prst="roundRect">
              <a:avLst/>
            </a:prstGeom>
            <a:solidFill>
              <a:srgbClr val="969696">
                <a:alpha val="90000"/>
              </a:srgbClr>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a:extLst>
                <a:ext uri="{FF2B5EF4-FFF2-40B4-BE49-F238E27FC236}">
                  <a16:creationId xmlns:a16="http://schemas.microsoft.com/office/drawing/2014/main" id="{BEE1F161-2B1F-4590-9C19-3161AA8A273C}"/>
                </a:ext>
              </a:extLst>
            </p:cNvPr>
            <p:cNvSpPr txBox="1"/>
            <p:nvPr/>
          </p:nvSpPr>
          <p:spPr>
            <a:xfrm rot="21551502">
              <a:off x="8462309" y="1331620"/>
              <a:ext cx="4332837" cy="1118764"/>
            </a:xfrm>
            <a:prstGeom prst="rect">
              <a:avLst/>
            </a:prstGeom>
            <a:noFill/>
          </p:spPr>
          <p:txBody>
            <a:bodyPr wrap="square" rtlCol="0">
              <a:spAutoFit/>
            </a:bodyPr>
            <a:lstStyle/>
            <a:p>
              <a:pPr algn="ctr"/>
              <a:r>
                <a:rPr lang="en-US" sz="2400" dirty="0">
                  <a:solidFill>
                    <a:schemeClr val="tx2"/>
                  </a:solidFill>
                  <a:latin typeface="Cooper Black" panose="0208090404030B020404" pitchFamily="18" charset="0"/>
                </a:rPr>
                <a:t>CASP</a:t>
              </a:r>
            </a:p>
            <a:p>
              <a:pPr algn="ctr"/>
              <a:endParaRPr lang="en-US" sz="500" dirty="0">
                <a:solidFill>
                  <a:schemeClr val="tx2"/>
                </a:solidFill>
                <a:latin typeface="Cooper Black" panose="0208090404030B020404" pitchFamily="18" charset="0"/>
              </a:endParaRPr>
            </a:p>
            <a:p>
              <a:pPr algn="ctr"/>
              <a:r>
                <a:rPr lang="en-US" dirty="0">
                  <a:solidFill>
                    <a:schemeClr val="tx2"/>
                  </a:solidFill>
                  <a:latin typeface="Cooper Black" panose="0208090404030B020404" pitchFamily="18" charset="0"/>
                </a:rPr>
                <a:t>Since 1994</a:t>
              </a:r>
            </a:p>
          </p:txBody>
        </p:sp>
      </p:grpSp>
      <p:sp>
        <p:nvSpPr>
          <p:cNvPr id="3" name="Rectangle 2">
            <a:extLst>
              <a:ext uri="{FF2B5EF4-FFF2-40B4-BE49-F238E27FC236}">
                <a16:creationId xmlns:a16="http://schemas.microsoft.com/office/drawing/2014/main" id="{066F89AE-B616-4C4B-9BBF-DFA7FDA25090}"/>
              </a:ext>
            </a:extLst>
          </p:cNvPr>
          <p:cNvSpPr/>
          <p:nvPr/>
        </p:nvSpPr>
        <p:spPr>
          <a:xfrm>
            <a:off x="0" y="4967407"/>
            <a:ext cx="12192000" cy="1477328"/>
          </a:xfrm>
          <a:prstGeom prst="rect">
            <a:avLst/>
          </a:prstGeom>
        </p:spPr>
        <p:txBody>
          <a:bodyPr wrap="square">
            <a:spAutoFit/>
          </a:bodyPr>
          <a:lstStyle/>
          <a:p>
            <a:pPr algn="ctr"/>
            <a:r>
              <a:rPr lang="en-US" b="1" dirty="0"/>
              <a:t>Reads from my involvement as assessor of tertiary structure predictions:</a:t>
            </a:r>
          </a:p>
          <a:p>
            <a:pPr algn="ctr"/>
            <a:endParaRPr lang="en-US" b="1" i="1" dirty="0"/>
          </a:p>
          <a:p>
            <a:pPr algn="ctr"/>
            <a:r>
              <a:rPr lang="en-US" dirty="0"/>
              <a:t>3 x</a:t>
            </a:r>
            <a:r>
              <a:rPr lang="en-US" i="1" dirty="0"/>
              <a:t> Proteins</a:t>
            </a:r>
            <a:r>
              <a:rPr lang="en-US" dirty="0"/>
              <a:t> 2018 (CASP12)                               1 x </a:t>
            </a:r>
            <a:r>
              <a:rPr lang="en-US" i="1" dirty="0"/>
              <a:t>Proteins</a:t>
            </a:r>
            <a:r>
              <a:rPr lang="en-US" dirty="0"/>
              <a:t> 2019 (CASP13)</a:t>
            </a:r>
          </a:p>
          <a:p>
            <a:pPr algn="ctr"/>
            <a:endParaRPr lang="en-US" dirty="0"/>
          </a:p>
          <a:p>
            <a:pPr algn="ctr"/>
            <a:r>
              <a:rPr lang="en-US" dirty="0"/>
              <a:t>1 x Bioinformatics 2020 (general)                          1 x </a:t>
            </a:r>
            <a:r>
              <a:rPr lang="en-US" i="1" dirty="0"/>
              <a:t>Briefings in Bioinformatics</a:t>
            </a:r>
            <a:r>
              <a:rPr lang="en-US" dirty="0"/>
              <a:t> 2020   (practical as for CASP13)</a:t>
            </a:r>
          </a:p>
        </p:txBody>
      </p:sp>
      <p:sp>
        <p:nvSpPr>
          <p:cNvPr id="16" name="TextBox 15">
            <a:extLst>
              <a:ext uri="{FF2B5EF4-FFF2-40B4-BE49-F238E27FC236}">
                <a16:creationId xmlns:a16="http://schemas.microsoft.com/office/drawing/2014/main" id="{D171401F-F6D7-4465-8C30-84280594584E}"/>
              </a:ext>
            </a:extLst>
          </p:cNvPr>
          <p:cNvSpPr txBox="1"/>
          <p:nvPr/>
        </p:nvSpPr>
        <p:spPr>
          <a:xfrm>
            <a:off x="2621280" y="491028"/>
            <a:ext cx="8971280" cy="615553"/>
          </a:xfrm>
          <a:prstGeom prst="rect">
            <a:avLst/>
          </a:prstGeom>
          <a:noFill/>
        </p:spPr>
        <p:txBody>
          <a:bodyPr wrap="square" rtlCol="0">
            <a:spAutoFit/>
          </a:bodyPr>
          <a:lstStyle/>
          <a:p>
            <a:pPr algn="ctr"/>
            <a:r>
              <a:rPr lang="en-US" sz="3400" b="1" dirty="0"/>
              <a:t>CASP in a nutshell</a:t>
            </a:r>
          </a:p>
        </p:txBody>
      </p:sp>
    </p:spTree>
    <p:extLst>
      <p:ext uri="{BB962C8B-B14F-4D97-AF65-F5344CB8AC3E}">
        <p14:creationId xmlns:p14="http://schemas.microsoft.com/office/powerpoint/2010/main" val="1182392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99C6-C5C3-4F60-8D33-72A485909D0A}"/>
              </a:ext>
            </a:extLst>
          </p:cNvPr>
          <p:cNvSpPr>
            <a:spLocks noGrp="1"/>
          </p:cNvSpPr>
          <p:nvPr>
            <p:ph type="title"/>
          </p:nvPr>
        </p:nvSpPr>
        <p:spPr>
          <a:xfrm>
            <a:off x="76715" y="673770"/>
            <a:ext cx="12115285" cy="5697213"/>
          </a:xfrm>
        </p:spPr>
        <p:txBody>
          <a:bodyPr>
            <a:normAutofit fontScale="90000"/>
          </a:bodyPr>
          <a:lstStyle/>
          <a:p>
            <a:r>
              <a:rPr lang="en-US" sz="2800" b="1" dirty="0">
                <a:latin typeface="Arial" panose="020B0604020202020204" pitchFamily="34" charset="0"/>
                <a:cs typeface="Arial" panose="020B0604020202020204" pitchFamily="34" charset="0"/>
              </a:rPr>
              <a:t>Students:</a:t>
            </a:r>
            <a:br>
              <a:rPr lang="en-US" sz="2800" b="1"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Pick a protein of your interest for which you have a structural problem that cannot be answered with any PDB entry as it is.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Explore sequence with various tools (disorder prediction, </a:t>
            </a:r>
            <a:r>
              <a:rPr lang="en-US" sz="2800" dirty="0" err="1">
                <a:latin typeface="Arial" panose="020B0604020202020204" pitchFamily="34" charset="0"/>
                <a:cs typeface="Arial" panose="020B0604020202020204" pitchFamily="34" charset="0"/>
              </a:rPr>
              <a:t>MoRFs</a:t>
            </a:r>
            <a:r>
              <a:rPr lang="en-US" sz="2800" dirty="0">
                <a:latin typeface="Arial" panose="020B0604020202020204" pitchFamily="34" charset="0"/>
                <a:cs typeface="Arial" panose="020B0604020202020204" pitchFamily="34" charset="0"/>
              </a:rPr>
              <a:t>, TM helices/barrels, secondary structures, PFAM/</a:t>
            </a:r>
            <a:r>
              <a:rPr lang="en-US" sz="2800" dirty="0" err="1">
                <a:latin typeface="Arial" panose="020B0604020202020204" pitchFamily="34" charset="0"/>
                <a:cs typeface="Arial" panose="020B0604020202020204" pitchFamily="34" charset="0"/>
              </a:rPr>
              <a:t>UniProt</a:t>
            </a:r>
            <a:r>
              <a:rPr lang="en-US" sz="2800" dirty="0">
                <a:latin typeface="Arial" panose="020B0604020202020204" pitchFamily="34" charset="0"/>
                <a:cs typeface="Arial" panose="020B0604020202020204" pitchFamily="34" charset="0"/>
              </a:rPr>
              <a:t> annotations, etc.)</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Search sequence in the PDB (BLAST, </a:t>
            </a:r>
            <a:r>
              <a:rPr lang="en-US" sz="2800" dirty="0" err="1">
                <a:latin typeface="Arial" panose="020B0604020202020204" pitchFamily="34" charset="0"/>
                <a:cs typeface="Arial" panose="020B0604020202020204" pitchFamily="34" charset="0"/>
              </a:rPr>
              <a:t>HHpred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SwissModel</a:t>
            </a:r>
            <a:r>
              <a:rPr lang="en-US" sz="2800" dirty="0">
                <a:latin typeface="Arial" panose="020B0604020202020204" pitchFamily="34" charset="0"/>
                <a:cs typeface="Arial" panose="020B0604020202020204" pitchFamily="34" charset="0"/>
              </a:rPr>
              <a:t>, etc.)</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Can you model by homology? Would you rather try AlphaFold2? Run modeling.</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Inspect the various models you got and all the associated metrics. Are the predicted structural details well supported? Does it matter for your original question?</a:t>
            </a:r>
            <a:br>
              <a:rPr lang="en-US" sz="2800" dirty="0">
                <a:latin typeface="Arial" panose="020B0604020202020204" pitchFamily="34" charset="0"/>
                <a:cs typeface="Arial" panose="020B0604020202020204" pitchFamily="34" charset="0"/>
              </a:rPr>
            </a:br>
            <a:endParaRPr lang="LID4096" sz="28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6E86798-54EE-4F20-86B2-CF12CA03C623}"/>
              </a:ext>
            </a:extLst>
          </p:cNvPr>
          <p:cNvSpPr txBox="1">
            <a:spLocks/>
          </p:cNvSpPr>
          <p:nvPr/>
        </p:nvSpPr>
        <p:spPr>
          <a:xfrm>
            <a:off x="383356" y="0"/>
            <a:ext cx="11425287" cy="829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Hands-on for class 2</a:t>
            </a:r>
            <a:endParaRPr lang="LID4096"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51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906234" y="1090777"/>
            <a:ext cx="6285417" cy="1757178"/>
          </a:xfrm>
          <a:prstGeom prst="rect">
            <a:avLst/>
          </a:prstGeom>
          <a:gradFill flip="none" rotWithShape="1">
            <a:gsLst>
              <a:gs pos="0">
                <a:schemeClr val="accent1">
                  <a:lumMod val="5000"/>
                  <a:lumOff val="95000"/>
                  <a:alpha val="0"/>
                </a:schemeClr>
              </a:gs>
              <a:gs pos="62000">
                <a:srgbClr val="92D050">
                  <a:alpha val="4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796717" y="821878"/>
            <a:ext cx="7922250" cy="5174782"/>
            <a:chOff x="1884870" y="1650763"/>
            <a:chExt cx="5135325" cy="3354374"/>
          </a:xfrm>
        </p:grpSpPr>
        <p:sp>
          <p:nvSpPr>
            <p:cNvPr id="46" name="Rectangle 45"/>
            <p:cNvSpPr/>
            <p:nvPr/>
          </p:nvSpPr>
          <p:spPr>
            <a:xfrm>
              <a:off x="2197622" y="4603307"/>
              <a:ext cx="141316" cy="19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6495263" y="2625421"/>
              <a:ext cx="169332" cy="453410"/>
              <a:chOff x="7670801" y="3818957"/>
              <a:chExt cx="169332" cy="1138819"/>
            </a:xfrm>
          </p:grpSpPr>
          <p:sp>
            <p:nvSpPr>
              <p:cNvPr id="55" name="Isosceles Triangle 54"/>
              <p:cNvSpPr/>
              <p:nvPr/>
            </p:nvSpPr>
            <p:spPr>
              <a:xfrm>
                <a:off x="7670801" y="3818957"/>
                <a:ext cx="169332" cy="567699"/>
              </a:xfrm>
              <a:prstGeom prst="triangl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flipV="1">
                <a:off x="7670801" y="4390077"/>
                <a:ext cx="169332" cy="567699"/>
              </a:xfrm>
              <a:prstGeom prst="triangl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329239" y="4571889"/>
              <a:ext cx="141316" cy="19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180764" y="2570915"/>
              <a:ext cx="169332" cy="579354"/>
              <a:chOff x="7670801" y="3829606"/>
              <a:chExt cx="169332" cy="1136200"/>
            </a:xfrm>
          </p:grpSpPr>
          <p:sp>
            <p:nvSpPr>
              <p:cNvPr id="53" name="Isosceles Triangle 52"/>
              <p:cNvSpPr/>
              <p:nvPr/>
            </p:nvSpPr>
            <p:spPr>
              <a:xfrm>
                <a:off x="7670801" y="3829606"/>
                <a:ext cx="169332" cy="567700"/>
              </a:xfrm>
              <a:prstGeom prst="triangl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flipV="1">
                <a:off x="7670801" y="4398106"/>
                <a:ext cx="169332" cy="567700"/>
              </a:xfrm>
              <a:prstGeom prst="triangl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p:cNvPicPr>
              <a:picLocks noChangeAspect="1"/>
            </p:cNvPicPr>
            <p:nvPr/>
          </p:nvPicPr>
          <p:blipFill rotWithShape="1">
            <a:blip r:embed="rId2"/>
            <a:srcRect b="52157"/>
            <a:stretch/>
          </p:blipFill>
          <p:spPr>
            <a:xfrm>
              <a:off x="1884870" y="1650763"/>
              <a:ext cx="5135325" cy="3354374"/>
            </a:xfrm>
            <a:prstGeom prst="rect">
              <a:avLst/>
            </a:prstGeom>
          </p:spPr>
        </p:pic>
      </p:grpSp>
      <p:sp>
        <p:nvSpPr>
          <p:cNvPr id="47" name="Rectangle 46"/>
          <p:cNvSpPr/>
          <p:nvPr/>
        </p:nvSpPr>
        <p:spPr>
          <a:xfrm>
            <a:off x="4062789" y="8095991"/>
            <a:ext cx="141316" cy="19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524001" y="55484"/>
            <a:ext cx="5021503" cy="446276"/>
          </a:xfrm>
          <a:prstGeom prst="rect">
            <a:avLst/>
          </a:prstGeom>
          <a:noFill/>
        </p:spPr>
        <p:txBody>
          <a:bodyPr wrap="none" rtlCol="0">
            <a:spAutoFit/>
          </a:bodyPr>
          <a:lstStyle/>
          <a:p>
            <a:r>
              <a:rPr lang="en-US" sz="2300" b="1" dirty="0"/>
              <a:t>Progress in modeling very hard targets?</a:t>
            </a:r>
          </a:p>
        </p:txBody>
      </p:sp>
      <p:sp>
        <p:nvSpPr>
          <p:cNvPr id="71" name="TextBox 70"/>
          <p:cNvSpPr txBox="1"/>
          <p:nvPr/>
        </p:nvSpPr>
        <p:spPr>
          <a:xfrm>
            <a:off x="1524000" y="6488668"/>
            <a:ext cx="5486400" cy="369332"/>
          </a:xfrm>
          <a:prstGeom prst="rect">
            <a:avLst/>
          </a:prstGeom>
          <a:noFill/>
        </p:spPr>
        <p:txBody>
          <a:bodyPr wrap="square" rtlCol="0">
            <a:spAutoFit/>
          </a:bodyPr>
          <a:lstStyle/>
          <a:p>
            <a:r>
              <a:rPr lang="en-US" b="1" dirty="0">
                <a:hlinkClick r:id="rId3"/>
              </a:rPr>
              <a:t>http://labriataphd.altervista.org/</a:t>
            </a:r>
            <a:r>
              <a:rPr lang="en-US" b="1" dirty="0"/>
              <a:t> </a:t>
            </a:r>
          </a:p>
        </p:txBody>
      </p:sp>
      <p:sp>
        <p:nvSpPr>
          <p:cNvPr id="16" name="TextBox 15"/>
          <p:cNvSpPr txBox="1"/>
          <p:nvPr/>
        </p:nvSpPr>
        <p:spPr>
          <a:xfrm rot="19524998">
            <a:off x="2614610" y="5516852"/>
            <a:ext cx="921973" cy="369332"/>
          </a:xfrm>
          <a:prstGeom prst="rect">
            <a:avLst/>
          </a:prstGeom>
          <a:noFill/>
        </p:spPr>
        <p:txBody>
          <a:bodyPr wrap="square" rtlCol="0">
            <a:spAutoFit/>
          </a:bodyPr>
          <a:lstStyle/>
          <a:p>
            <a:r>
              <a:rPr lang="en-US" dirty="0"/>
              <a:t>(1994)</a:t>
            </a:r>
          </a:p>
        </p:txBody>
      </p:sp>
      <p:sp>
        <p:nvSpPr>
          <p:cNvPr id="17" name="Rectangle 16"/>
          <p:cNvSpPr/>
          <p:nvPr/>
        </p:nvSpPr>
        <p:spPr>
          <a:xfrm>
            <a:off x="2662056" y="5209738"/>
            <a:ext cx="482482" cy="31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rot="19524998">
            <a:off x="8346207" y="5516851"/>
            <a:ext cx="921973" cy="369332"/>
          </a:xfrm>
          <a:prstGeom prst="rect">
            <a:avLst/>
          </a:prstGeom>
          <a:noFill/>
        </p:spPr>
        <p:txBody>
          <a:bodyPr wrap="square" rtlCol="0">
            <a:spAutoFit/>
          </a:bodyPr>
          <a:lstStyle/>
          <a:p>
            <a:r>
              <a:rPr lang="en-US" dirty="0"/>
              <a:t>(2018)</a:t>
            </a:r>
          </a:p>
        </p:txBody>
      </p:sp>
      <p:grpSp>
        <p:nvGrpSpPr>
          <p:cNvPr id="26" name="Group 25"/>
          <p:cNvGrpSpPr/>
          <p:nvPr/>
        </p:nvGrpSpPr>
        <p:grpSpPr>
          <a:xfrm>
            <a:off x="7613937" y="253211"/>
            <a:ext cx="2541006" cy="854495"/>
            <a:chOff x="6089937" y="253210"/>
            <a:chExt cx="2541006" cy="854495"/>
          </a:xfrm>
        </p:grpSpPr>
        <p:sp>
          <p:nvSpPr>
            <p:cNvPr id="66" name="Right Brace 65"/>
            <p:cNvSpPr/>
            <p:nvPr/>
          </p:nvSpPr>
          <p:spPr>
            <a:xfrm rot="5400000" flipH="1">
              <a:off x="7620861" y="307883"/>
              <a:ext cx="186590" cy="126524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Oval 66"/>
            <p:cNvSpPr/>
            <p:nvPr/>
          </p:nvSpPr>
          <p:spPr>
            <a:xfrm>
              <a:off x="8247253" y="790229"/>
              <a:ext cx="383690" cy="317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8051439" y="927928"/>
              <a:ext cx="269619" cy="105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33290" y="843493"/>
              <a:ext cx="287768" cy="84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89937" y="253210"/>
              <a:ext cx="2231121" cy="584775"/>
            </a:xfrm>
            <a:prstGeom prst="rect">
              <a:avLst/>
            </a:prstGeom>
            <a:noFill/>
          </p:spPr>
          <p:txBody>
            <a:bodyPr wrap="square" rtlCol="0">
              <a:spAutoFit/>
            </a:bodyPr>
            <a:lstStyle/>
            <a:p>
              <a:pPr algn="ctr"/>
              <a:r>
                <a:rPr lang="en-US" sz="1600" dirty="0">
                  <a:solidFill>
                    <a:srgbClr val="FF0000"/>
                  </a:solidFill>
                </a:rPr>
                <a:t>Machine Learning for molecular modeling</a:t>
              </a:r>
            </a:p>
          </p:txBody>
        </p:sp>
      </p:grpSp>
      <p:grpSp>
        <p:nvGrpSpPr>
          <p:cNvPr id="22" name="Group 21"/>
          <p:cNvGrpSpPr/>
          <p:nvPr/>
        </p:nvGrpSpPr>
        <p:grpSpPr>
          <a:xfrm>
            <a:off x="3264188" y="735669"/>
            <a:ext cx="6698910" cy="3993595"/>
            <a:chOff x="1740188" y="735668"/>
            <a:chExt cx="6698910" cy="3993595"/>
          </a:xfrm>
        </p:grpSpPr>
        <p:sp>
          <p:nvSpPr>
            <p:cNvPr id="61" name="Right Brace 60"/>
            <p:cNvSpPr/>
            <p:nvPr/>
          </p:nvSpPr>
          <p:spPr>
            <a:xfrm rot="5400000">
              <a:off x="6649422" y="3114490"/>
              <a:ext cx="168808" cy="170188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p:cNvSpPr txBox="1"/>
            <p:nvPr/>
          </p:nvSpPr>
          <p:spPr>
            <a:xfrm>
              <a:off x="5540991" y="4144488"/>
              <a:ext cx="2898107" cy="584775"/>
            </a:xfrm>
            <a:prstGeom prst="rect">
              <a:avLst/>
            </a:prstGeom>
            <a:noFill/>
          </p:spPr>
          <p:txBody>
            <a:bodyPr wrap="square" rtlCol="0">
              <a:spAutoFit/>
            </a:bodyPr>
            <a:lstStyle/>
            <a:p>
              <a:pPr algn="ctr"/>
              <a:r>
                <a:rPr lang="en-US" sz="1600" dirty="0">
                  <a:solidFill>
                    <a:srgbClr val="FF0000"/>
                  </a:solidFill>
                </a:rPr>
                <a:t>Coevolution-based contact prediction methods in literature</a:t>
              </a:r>
            </a:p>
          </p:txBody>
        </p:sp>
        <p:pic>
          <p:nvPicPr>
            <p:cNvPr id="73" name="Picture 2" descr="http://journals.plos.org/plosone/article/figure/image?size=large&amp;id=info:doi/10.1371/journal.pone.0028766.g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0188" y="735668"/>
              <a:ext cx="3884200" cy="1558702"/>
            </a:xfrm>
            <a:prstGeom prst="rect">
              <a:avLst/>
            </a:prstGeom>
            <a:solidFill>
              <a:srgbClr val="FFFFFF"/>
            </a:solidFill>
          </p:spPr>
        </p:pic>
      </p:grpSp>
      <p:sp>
        <p:nvSpPr>
          <p:cNvPr id="2" name="Rectangle 1"/>
          <p:cNvSpPr/>
          <p:nvPr/>
        </p:nvSpPr>
        <p:spPr>
          <a:xfrm>
            <a:off x="2906234" y="3742661"/>
            <a:ext cx="6285417" cy="1307805"/>
          </a:xfrm>
          <a:prstGeom prst="rect">
            <a:avLst/>
          </a:prstGeom>
          <a:gradFill>
            <a:gsLst>
              <a:gs pos="12000">
                <a:schemeClr val="accent1">
                  <a:lumMod val="5000"/>
                  <a:lumOff val="95000"/>
                  <a:alpha val="0"/>
                </a:schemeClr>
              </a:gs>
              <a:gs pos="57000">
                <a:schemeClr val="bg1">
                  <a:lumMod val="65000"/>
                  <a:alpha val="40000"/>
                </a:schemeClr>
              </a:gs>
              <a:gs pos="86000">
                <a:schemeClr val="bg1">
                  <a:lumMod val="50000"/>
                  <a:alpha val="3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96480" y="3016203"/>
            <a:ext cx="6285417" cy="886742"/>
          </a:xfrm>
          <a:prstGeom prst="rect">
            <a:avLst/>
          </a:prstGeom>
          <a:gradFill>
            <a:gsLst>
              <a:gs pos="0">
                <a:schemeClr val="accent1">
                  <a:lumMod val="5000"/>
                  <a:lumOff val="95000"/>
                  <a:alpha val="0"/>
                </a:schemeClr>
              </a:gs>
              <a:gs pos="53000">
                <a:srgbClr val="FFC000">
                  <a:alpha val="42000"/>
                </a:srgb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DE90D82-5BF5-476B-BEA0-C7D2CA5ACD6C}"/>
              </a:ext>
            </a:extLst>
          </p:cNvPr>
          <p:cNvSpPr>
            <a:spLocks noGrp="1"/>
          </p:cNvSpPr>
          <p:nvPr>
            <p:ph type="sldNum" sz="quarter" idx="12"/>
          </p:nvPr>
        </p:nvSpPr>
        <p:spPr>
          <a:xfrm>
            <a:off x="8534400" y="6492876"/>
            <a:ext cx="2133600" cy="365125"/>
          </a:xfrm>
        </p:spPr>
        <p:txBody>
          <a:bodyPr/>
          <a:lstStyle/>
          <a:p>
            <a:fld id="{B7BAC2AB-1E6F-4A95-9245-B46318CC102D}" type="slidenum">
              <a:rPr lang="en-US" smtClean="0"/>
              <a:t>5</a:t>
            </a:fld>
            <a:endParaRPr lang="en-US"/>
          </a:p>
        </p:txBody>
      </p:sp>
      <p:sp>
        <p:nvSpPr>
          <p:cNvPr id="33" name="TextBox 32">
            <a:extLst>
              <a:ext uri="{FF2B5EF4-FFF2-40B4-BE49-F238E27FC236}">
                <a16:creationId xmlns:a16="http://schemas.microsoft.com/office/drawing/2014/main" id="{60FA1D6C-2CA4-4EA8-95F3-5F272538AE22}"/>
              </a:ext>
            </a:extLst>
          </p:cNvPr>
          <p:cNvSpPr txBox="1"/>
          <p:nvPr/>
        </p:nvSpPr>
        <p:spPr>
          <a:xfrm>
            <a:off x="6562725" y="6353115"/>
            <a:ext cx="3914775" cy="400110"/>
          </a:xfrm>
          <a:prstGeom prst="rect">
            <a:avLst/>
          </a:prstGeom>
          <a:noFill/>
        </p:spPr>
        <p:txBody>
          <a:bodyPr wrap="square" rtlCol="0">
            <a:spAutoFit/>
          </a:bodyPr>
          <a:lstStyle/>
          <a:p>
            <a:r>
              <a:rPr lang="en-US" sz="1000" b="1" dirty="0"/>
              <a:t>Abriata, </a:t>
            </a:r>
            <a:r>
              <a:rPr lang="en-US" sz="1000" b="1" dirty="0" err="1"/>
              <a:t>Tamo</a:t>
            </a:r>
            <a:r>
              <a:rPr lang="en-US" sz="1000" b="1" dirty="0"/>
              <a:t>, Dal </a:t>
            </a:r>
            <a:r>
              <a:rPr lang="en-US" sz="1000" b="1" dirty="0" err="1"/>
              <a:t>Peraro</a:t>
            </a:r>
            <a:r>
              <a:rPr lang="en-US" sz="1000" b="1" dirty="0"/>
              <a:t>, </a:t>
            </a:r>
            <a:r>
              <a:rPr lang="en-US" sz="1000" b="1" i="1" dirty="0"/>
              <a:t>Proteins</a:t>
            </a:r>
            <a:r>
              <a:rPr lang="en-US" sz="1000" b="1" dirty="0"/>
              <a:t> 2019 (official CASP13 assessment)</a:t>
            </a:r>
          </a:p>
          <a:p>
            <a:r>
              <a:rPr lang="en-US" sz="1000" b="1" dirty="0">
                <a:hlinkClick r:id="rId5"/>
              </a:rPr>
              <a:t>https://onlinelibrary.wiley.com/doi/10.1002/prot.25787</a:t>
            </a:r>
            <a:r>
              <a:rPr lang="en-US" sz="1000" b="1" dirty="0"/>
              <a:t> </a:t>
            </a:r>
          </a:p>
        </p:txBody>
      </p:sp>
    </p:spTree>
    <p:extLst>
      <p:ext uri="{BB962C8B-B14F-4D97-AF65-F5344CB8AC3E}">
        <p14:creationId xmlns:p14="http://schemas.microsoft.com/office/powerpoint/2010/main" val="357346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6E38DC-DF52-4565-BF10-3F46BB5EB02E}"/>
              </a:ext>
            </a:extLst>
          </p:cNvPr>
          <p:cNvSpPr>
            <a:spLocks noGrp="1"/>
          </p:cNvSpPr>
          <p:nvPr>
            <p:ph type="sldNum" sz="quarter" idx="12"/>
          </p:nvPr>
        </p:nvSpPr>
        <p:spPr>
          <a:xfrm>
            <a:off x="10058400" y="6492876"/>
            <a:ext cx="2133600" cy="365125"/>
          </a:xfrm>
        </p:spPr>
        <p:txBody>
          <a:bodyPr/>
          <a:lstStyle/>
          <a:p>
            <a:fld id="{B7BAC2AB-1E6F-4A95-9245-B46318CC102D}" type="slidenum">
              <a:rPr lang="en-US" smtClean="0"/>
              <a:t>6</a:t>
            </a:fld>
            <a:endParaRPr lang="en-US"/>
          </a:p>
        </p:txBody>
      </p:sp>
      <p:pic>
        <p:nvPicPr>
          <p:cNvPr id="6" name="Picture 5">
            <a:extLst>
              <a:ext uri="{FF2B5EF4-FFF2-40B4-BE49-F238E27FC236}">
                <a16:creationId xmlns:a16="http://schemas.microsoft.com/office/drawing/2014/main" id="{C91A40C0-880F-4606-8329-58BBC1B168E4}"/>
              </a:ext>
            </a:extLst>
          </p:cNvPr>
          <p:cNvPicPr>
            <a:picLocks noChangeAspect="1"/>
          </p:cNvPicPr>
          <p:nvPr/>
        </p:nvPicPr>
        <p:blipFill>
          <a:blip r:embed="rId2"/>
          <a:stretch>
            <a:fillRect/>
          </a:stretch>
        </p:blipFill>
        <p:spPr>
          <a:xfrm>
            <a:off x="1524000" y="971121"/>
            <a:ext cx="9144000" cy="4915759"/>
          </a:xfrm>
          <a:prstGeom prst="rect">
            <a:avLst/>
          </a:prstGeom>
        </p:spPr>
      </p:pic>
      <p:sp>
        <p:nvSpPr>
          <p:cNvPr id="7" name="Rectangle 6">
            <a:extLst>
              <a:ext uri="{FF2B5EF4-FFF2-40B4-BE49-F238E27FC236}">
                <a16:creationId xmlns:a16="http://schemas.microsoft.com/office/drawing/2014/main" id="{23490296-2252-45D3-A528-B1545C655041}"/>
              </a:ext>
            </a:extLst>
          </p:cNvPr>
          <p:cNvSpPr/>
          <p:nvPr/>
        </p:nvSpPr>
        <p:spPr>
          <a:xfrm>
            <a:off x="1524000" y="11032"/>
            <a:ext cx="9144000" cy="369332"/>
          </a:xfrm>
          <a:prstGeom prst="rect">
            <a:avLst/>
          </a:prstGeom>
        </p:spPr>
        <p:txBody>
          <a:bodyPr wrap="square">
            <a:spAutoFit/>
          </a:bodyPr>
          <a:lstStyle/>
          <a:p>
            <a:pPr algn="ctr"/>
            <a:r>
              <a:rPr lang="en-US" b="1" dirty="0"/>
              <a:t>From CASP13 even some FULL PROTEINS are modeled ok (before, only domains were)</a:t>
            </a:r>
          </a:p>
        </p:txBody>
      </p:sp>
      <p:sp>
        <p:nvSpPr>
          <p:cNvPr id="8" name="TextBox 7">
            <a:extLst>
              <a:ext uri="{FF2B5EF4-FFF2-40B4-BE49-F238E27FC236}">
                <a16:creationId xmlns:a16="http://schemas.microsoft.com/office/drawing/2014/main" id="{087114D5-2CE2-44AF-861B-EB51B61ED46B}"/>
              </a:ext>
            </a:extLst>
          </p:cNvPr>
          <p:cNvSpPr txBox="1"/>
          <p:nvPr/>
        </p:nvSpPr>
        <p:spPr>
          <a:xfrm>
            <a:off x="7629525" y="6457890"/>
            <a:ext cx="3914775" cy="400110"/>
          </a:xfrm>
          <a:prstGeom prst="rect">
            <a:avLst/>
          </a:prstGeom>
          <a:noFill/>
        </p:spPr>
        <p:txBody>
          <a:bodyPr wrap="square" rtlCol="0">
            <a:spAutoFit/>
          </a:bodyPr>
          <a:lstStyle/>
          <a:p>
            <a:r>
              <a:rPr lang="en-US" sz="1000" b="1" dirty="0"/>
              <a:t>Abriata, </a:t>
            </a:r>
            <a:r>
              <a:rPr lang="en-US" sz="1000" b="1" dirty="0" err="1"/>
              <a:t>Tamo</a:t>
            </a:r>
            <a:r>
              <a:rPr lang="en-US" sz="1000" b="1" dirty="0"/>
              <a:t>, Dal </a:t>
            </a:r>
            <a:r>
              <a:rPr lang="en-US" sz="1000" b="1" dirty="0" err="1"/>
              <a:t>Peraro</a:t>
            </a:r>
            <a:r>
              <a:rPr lang="en-US" sz="1000" b="1" dirty="0"/>
              <a:t>, </a:t>
            </a:r>
            <a:r>
              <a:rPr lang="en-US" sz="1000" b="1" i="1" dirty="0"/>
              <a:t>Proteins</a:t>
            </a:r>
            <a:r>
              <a:rPr lang="en-US" sz="1000" b="1" dirty="0"/>
              <a:t> 2019 (official CASP13 assessment)</a:t>
            </a:r>
          </a:p>
          <a:p>
            <a:r>
              <a:rPr lang="en-US" sz="1000" b="1" dirty="0">
                <a:hlinkClick r:id="rId3"/>
              </a:rPr>
              <a:t>https://onlinelibrary.wiley.com/doi/10.1002/prot.25787</a:t>
            </a:r>
            <a:r>
              <a:rPr lang="en-US" sz="1000" b="1" dirty="0"/>
              <a:t> </a:t>
            </a:r>
          </a:p>
        </p:txBody>
      </p:sp>
    </p:spTree>
    <p:extLst>
      <p:ext uri="{BB962C8B-B14F-4D97-AF65-F5344CB8AC3E}">
        <p14:creationId xmlns:p14="http://schemas.microsoft.com/office/powerpoint/2010/main" val="325216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8524CE-4CCA-4C33-A398-A5E4BCFE3799}"/>
              </a:ext>
            </a:extLst>
          </p:cNvPr>
          <p:cNvSpPr txBox="1"/>
          <p:nvPr/>
        </p:nvSpPr>
        <p:spPr>
          <a:xfrm>
            <a:off x="1826675" y="94915"/>
            <a:ext cx="8176700" cy="646331"/>
          </a:xfrm>
          <a:prstGeom prst="rect">
            <a:avLst/>
          </a:prstGeom>
          <a:noFill/>
        </p:spPr>
        <p:txBody>
          <a:bodyPr wrap="square" rtlCol="0">
            <a:spAutoFit/>
          </a:bodyPr>
          <a:lstStyle/>
          <a:p>
            <a:pPr algn="r"/>
            <a:r>
              <a:rPr lang="en-US" b="1" dirty="0"/>
              <a:t>Machine learning </a:t>
            </a:r>
            <a:r>
              <a:rPr lang="en-US" b="1" dirty="0">
                <a:sym typeface="Wingdings" panose="05000000000000000000" pitchFamily="2" charset="2"/>
              </a:rPr>
              <a:t>for Protein structure (mostly tertiary even in </a:t>
            </a:r>
            <a:r>
              <a:rPr lang="en-US" b="1" dirty="0" err="1">
                <a:sym typeface="Wingdings" panose="05000000000000000000" pitchFamily="2" charset="2"/>
              </a:rPr>
              <a:t>AlphaFold</a:t>
            </a:r>
            <a:r>
              <a:rPr lang="en-US" b="1" dirty="0">
                <a:sym typeface="Wingdings" panose="05000000000000000000" pitchFamily="2" charset="2"/>
              </a:rPr>
              <a:t> 2,</a:t>
            </a:r>
          </a:p>
          <a:p>
            <a:pPr algn="r"/>
            <a:r>
              <a:rPr lang="en-US" b="1" dirty="0">
                <a:sym typeface="Wingdings" panose="05000000000000000000" pitchFamily="2" charset="2"/>
              </a:rPr>
              <a:t>but going after quaternary)</a:t>
            </a:r>
            <a:endParaRPr lang="en-US" dirty="0"/>
          </a:p>
        </p:txBody>
      </p:sp>
      <p:pic>
        <p:nvPicPr>
          <p:cNvPr id="7" name="Picture 6">
            <a:extLst>
              <a:ext uri="{FF2B5EF4-FFF2-40B4-BE49-F238E27FC236}">
                <a16:creationId xmlns:a16="http://schemas.microsoft.com/office/drawing/2014/main" id="{E9C2DFC7-565E-4C3A-920F-D6DEC95D12E2}"/>
              </a:ext>
            </a:extLst>
          </p:cNvPr>
          <p:cNvPicPr>
            <a:picLocks noChangeAspect="1"/>
          </p:cNvPicPr>
          <p:nvPr/>
        </p:nvPicPr>
        <p:blipFill>
          <a:blip r:embed="rId2"/>
          <a:stretch>
            <a:fillRect/>
          </a:stretch>
        </p:blipFill>
        <p:spPr>
          <a:xfrm>
            <a:off x="-3290809" y="4712882"/>
            <a:ext cx="3113110" cy="1249817"/>
          </a:xfrm>
          <a:prstGeom prst="rect">
            <a:avLst/>
          </a:prstGeom>
        </p:spPr>
      </p:pic>
      <p:pic>
        <p:nvPicPr>
          <p:cNvPr id="8" name="Picture 7">
            <a:extLst>
              <a:ext uri="{FF2B5EF4-FFF2-40B4-BE49-F238E27FC236}">
                <a16:creationId xmlns:a16="http://schemas.microsoft.com/office/drawing/2014/main" id="{95E327FD-2D34-4BBC-8232-02327B486AEA}"/>
              </a:ext>
            </a:extLst>
          </p:cNvPr>
          <p:cNvPicPr>
            <a:picLocks noChangeAspect="1"/>
          </p:cNvPicPr>
          <p:nvPr/>
        </p:nvPicPr>
        <p:blipFill>
          <a:blip r:embed="rId3"/>
          <a:stretch>
            <a:fillRect/>
          </a:stretch>
        </p:blipFill>
        <p:spPr>
          <a:xfrm>
            <a:off x="-2585118" y="6045450"/>
            <a:ext cx="1615704" cy="537349"/>
          </a:xfrm>
          <a:prstGeom prst="rect">
            <a:avLst/>
          </a:prstGeom>
        </p:spPr>
      </p:pic>
      <p:sp>
        <p:nvSpPr>
          <p:cNvPr id="12" name="TextBox 11">
            <a:extLst>
              <a:ext uri="{FF2B5EF4-FFF2-40B4-BE49-F238E27FC236}">
                <a16:creationId xmlns:a16="http://schemas.microsoft.com/office/drawing/2014/main" id="{97D02CE0-4199-4736-BC05-FAFCF705254D}"/>
              </a:ext>
            </a:extLst>
          </p:cNvPr>
          <p:cNvSpPr txBox="1"/>
          <p:nvPr/>
        </p:nvSpPr>
        <p:spPr>
          <a:xfrm>
            <a:off x="8567260" y="2196762"/>
            <a:ext cx="2844161" cy="1200329"/>
          </a:xfrm>
          <a:prstGeom prst="rect">
            <a:avLst/>
          </a:prstGeom>
          <a:noFill/>
        </p:spPr>
        <p:txBody>
          <a:bodyPr wrap="square" rtlCol="0">
            <a:spAutoFit/>
          </a:bodyPr>
          <a:lstStyle/>
          <a:p>
            <a:pPr algn="r"/>
            <a:r>
              <a:rPr lang="en-US" sz="1200" dirty="0"/>
              <a:t>Wang et al </a:t>
            </a:r>
            <a:r>
              <a:rPr lang="en-US" sz="1200" i="1" dirty="0" err="1"/>
              <a:t>PLoS</a:t>
            </a:r>
            <a:r>
              <a:rPr lang="en-US" sz="1200" i="1" dirty="0"/>
              <a:t> Comp Biol </a:t>
            </a:r>
            <a:r>
              <a:rPr lang="en-US" sz="1200" dirty="0"/>
              <a:t>2017</a:t>
            </a:r>
          </a:p>
          <a:p>
            <a:pPr algn="r"/>
            <a:r>
              <a:rPr lang="en-US" sz="1200" dirty="0" err="1"/>
              <a:t>Kandathil</a:t>
            </a:r>
            <a:r>
              <a:rPr lang="en-US" sz="1200" dirty="0"/>
              <a:t> et al </a:t>
            </a:r>
            <a:r>
              <a:rPr lang="en-US" sz="1200" i="1" dirty="0"/>
              <a:t>Proteins</a:t>
            </a:r>
            <a:r>
              <a:rPr lang="en-US" sz="1200" dirty="0"/>
              <a:t> 2019</a:t>
            </a:r>
          </a:p>
          <a:p>
            <a:pPr algn="r"/>
            <a:r>
              <a:rPr lang="en-US" sz="1200" dirty="0"/>
              <a:t>Hou et al </a:t>
            </a:r>
            <a:r>
              <a:rPr lang="en-US" sz="1200" i="1" dirty="0"/>
              <a:t>Proteins</a:t>
            </a:r>
            <a:r>
              <a:rPr lang="en-US" sz="1200" dirty="0"/>
              <a:t> 2019</a:t>
            </a:r>
          </a:p>
          <a:p>
            <a:pPr algn="r"/>
            <a:r>
              <a:rPr lang="en-US" sz="1200" dirty="0"/>
              <a:t>Xu </a:t>
            </a:r>
            <a:r>
              <a:rPr lang="en-US" sz="1200" i="1" dirty="0"/>
              <a:t>PNAS </a:t>
            </a:r>
            <a:r>
              <a:rPr lang="en-US" sz="1200" dirty="0"/>
              <a:t>2020</a:t>
            </a:r>
          </a:p>
          <a:p>
            <a:pPr algn="r"/>
            <a:r>
              <a:rPr lang="en-US" sz="1200" dirty="0"/>
              <a:t>Senior et al </a:t>
            </a:r>
            <a:r>
              <a:rPr lang="en-US" sz="1200" i="1" dirty="0"/>
              <a:t>Nature</a:t>
            </a:r>
            <a:r>
              <a:rPr lang="en-US" sz="1200" dirty="0"/>
              <a:t> 2020</a:t>
            </a:r>
          </a:p>
          <a:p>
            <a:pPr algn="r"/>
            <a:r>
              <a:rPr lang="en-US" sz="1200" dirty="0"/>
              <a:t>Yang et al </a:t>
            </a:r>
            <a:r>
              <a:rPr lang="en-US" sz="1200" i="1" dirty="0"/>
              <a:t>PNAS </a:t>
            </a:r>
            <a:r>
              <a:rPr lang="en-US" sz="1200" dirty="0"/>
              <a:t>2020</a:t>
            </a:r>
            <a:endParaRPr lang="LID4096" sz="1200" dirty="0"/>
          </a:p>
        </p:txBody>
      </p:sp>
      <p:grpSp>
        <p:nvGrpSpPr>
          <p:cNvPr id="44" name="Group 43">
            <a:extLst>
              <a:ext uri="{FF2B5EF4-FFF2-40B4-BE49-F238E27FC236}">
                <a16:creationId xmlns:a16="http://schemas.microsoft.com/office/drawing/2014/main" id="{4447FAF1-1182-4608-9F8E-FA11FF1CD0F4}"/>
              </a:ext>
            </a:extLst>
          </p:cNvPr>
          <p:cNvGrpSpPr/>
          <p:nvPr/>
        </p:nvGrpSpPr>
        <p:grpSpPr>
          <a:xfrm>
            <a:off x="1666407" y="1062228"/>
            <a:ext cx="4107304" cy="872610"/>
            <a:chOff x="142407" y="1607871"/>
            <a:chExt cx="4107304" cy="872610"/>
          </a:xfrm>
        </p:grpSpPr>
        <p:sp>
          <p:nvSpPr>
            <p:cNvPr id="2" name="TextBox 1">
              <a:extLst>
                <a:ext uri="{FF2B5EF4-FFF2-40B4-BE49-F238E27FC236}">
                  <a16:creationId xmlns:a16="http://schemas.microsoft.com/office/drawing/2014/main" id="{BDFD252F-2A6C-4349-8289-469E147531A7}"/>
                </a:ext>
              </a:extLst>
            </p:cNvPr>
            <p:cNvSpPr txBox="1"/>
            <p:nvPr/>
          </p:nvSpPr>
          <p:spPr>
            <a:xfrm>
              <a:off x="142407" y="1610991"/>
              <a:ext cx="1109272" cy="369332"/>
            </a:xfrm>
            <a:prstGeom prst="rect">
              <a:avLst/>
            </a:prstGeom>
            <a:noFill/>
          </p:spPr>
          <p:txBody>
            <a:bodyPr wrap="square" rtlCol="0">
              <a:spAutoFit/>
            </a:bodyPr>
            <a:lstStyle/>
            <a:p>
              <a:r>
                <a:rPr lang="en-US" dirty="0"/>
                <a:t>Sequence</a:t>
              </a:r>
              <a:endParaRPr lang="LID4096" dirty="0"/>
            </a:p>
          </p:txBody>
        </p:sp>
        <p:cxnSp>
          <p:nvCxnSpPr>
            <p:cNvPr id="4" name="Straight Arrow Connector 3">
              <a:extLst>
                <a:ext uri="{FF2B5EF4-FFF2-40B4-BE49-F238E27FC236}">
                  <a16:creationId xmlns:a16="http://schemas.microsoft.com/office/drawing/2014/main" id="{0BE8188A-D6EA-42A4-9D7D-95DC677E80FF}"/>
                </a:ext>
              </a:extLst>
            </p:cNvPr>
            <p:cNvCxnSpPr>
              <a:cxnSpLocks/>
              <a:stCxn id="2" idx="3"/>
            </p:cNvCxnSpPr>
            <p:nvPr/>
          </p:nvCxnSpPr>
          <p:spPr>
            <a:xfrm>
              <a:off x="1251679" y="1795657"/>
              <a:ext cx="12291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D469C8-6AC4-40F5-B0AC-8893E6DFACFB}"/>
                </a:ext>
              </a:extLst>
            </p:cNvPr>
            <p:cNvCxnSpPr>
              <a:cxnSpLocks/>
            </p:cNvCxnSpPr>
            <p:nvPr/>
          </p:nvCxnSpPr>
          <p:spPr>
            <a:xfrm>
              <a:off x="773243" y="1952716"/>
              <a:ext cx="348708" cy="3107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82AF8F-8E88-483A-A523-FC4AC307A3C1}"/>
                </a:ext>
              </a:extLst>
            </p:cNvPr>
            <p:cNvSpPr txBox="1"/>
            <p:nvPr/>
          </p:nvSpPr>
          <p:spPr>
            <a:xfrm>
              <a:off x="1079291" y="2100469"/>
              <a:ext cx="1281659" cy="369332"/>
            </a:xfrm>
            <a:prstGeom prst="rect">
              <a:avLst/>
            </a:prstGeom>
            <a:noFill/>
          </p:spPr>
          <p:txBody>
            <a:bodyPr wrap="square" rtlCol="0">
              <a:spAutoFit/>
            </a:bodyPr>
            <a:lstStyle/>
            <a:p>
              <a:r>
                <a:rPr lang="en-US" dirty="0"/>
                <a:t>Alignments</a:t>
              </a:r>
              <a:endParaRPr lang="LID4096" dirty="0"/>
            </a:p>
          </p:txBody>
        </p:sp>
        <p:cxnSp>
          <p:nvCxnSpPr>
            <p:cNvPr id="16" name="Straight Arrow Connector 15">
              <a:extLst>
                <a:ext uri="{FF2B5EF4-FFF2-40B4-BE49-F238E27FC236}">
                  <a16:creationId xmlns:a16="http://schemas.microsoft.com/office/drawing/2014/main" id="{9B7BD1E1-8348-4BF7-B544-5E03E68DFCF2}"/>
                </a:ext>
              </a:extLst>
            </p:cNvPr>
            <p:cNvCxnSpPr>
              <a:cxnSpLocks/>
            </p:cNvCxnSpPr>
            <p:nvPr/>
          </p:nvCxnSpPr>
          <p:spPr>
            <a:xfrm flipV="1">
              <a:off x="2286001" y="1990816"/>
              <a:ext cx="277317" cy="3049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24D7583-3052-4061-98D7-65F0F1DFF505}"/>
                </a:ext>
              </a:extLst>
            </p:cNvPr>
            <p:cNvSpPr txBox="1"/>
            <p:nvPr/>
          </p:nvSpPr>
          <p:spPr>
            <a:xfrm>
              <a:off x="2480872" y="1607871"/>
              <a:ext cx="1281659" cy="369332"/>
            </a:xfrm>
            <a:prstGeom prst="rect">
              <a:avLst/>
            </a:prstGeom>
            <a:noFill/>
          </p:spPr>
          <p:txBody>
            <a:bodyPr wrap="square" rtlCol="0">
              <a:spAutoFit/>
            </a:bodyPr>
            <a:lstStyle/>
            <a:p>
              <a:r>
                <a:rPr lang="en-US" dirty="0"/>
                <a:t>Features</a:t>
              </a:r>
              <a:endParaRPr lang="LID4096" dirty="0"/>
            </a:p>
          </p:txBody>
        </p:sp>
        <p:sp>
          <p:nvSpPr>
            <p:cNvPr id="21" name="TextBox 20">
              <a:extLst>
                <a:ext uri="{FF2B5EF4-FFF2-40B4-BE49-F238E27FC236}">
                  <a16:creationId xmlns:a16="http://schemas.microsoft.com/office/drawing/2014/main" id="{B3E7EF06-946B-4D1B-8BEF-BDFC7BED6447}"/>
                </a:ext>
              </a:extLst>
            </p:cNvPr>
            <p:cNvSpPr txBox="1"/>
            <p:nvPr/>
          </p:nvSpPr>
          <p:spPr>
            <a:xfrm>
              <a:off x="2860562" y="2111149"/>
              <a:ext cx="1389149" cy="369332"/>
            </a:xfrm>
            <a:prstGeom prst="rect">
              <a:avLst/>
            </a:prstGeom>
            <a:noFill/>
          </p:spPr>
          <p:txBody>
            <a:bodyPr wrap="square" rtlCol="0">
              <a:spAutoFit/>
            </a:bodyPr>
            <a:lstStyle/>
            <a:p>
              <a:r>
                <a:rPr lang="en-US" dirty="0"/>
                <a:t>Coevolution</a:t>
              </a:r>
              <a:endParaRPr lang="LID4096" dirty="0"/>
            </a:p>
          </p:txBody>
        </p:sp>
        <p:cxnSp>
          <p:nvCxnSpPr>
            <p:cNvPr id="22" name="Straight Arrow Connector 21">
              <a:extLst>
                <a:ext uri="{FF2B5EF4-FFF2-40B4-BE49-F238E27FC236}">
                  <a16:creationId xmlns:a16="http://schemas.microsoft.com/office/drawing/2014/main" id="{703A6F81-0B78-4CEB-8C71-89ADFA44DF1A}"/>
                </a:ext>
              </a:extLst>
            </p:cNvPr>
            <p:cNvCxnSpPr>
              <a:cxnSpLocks/>
            </p:cNvCxnSpPr>
            <p:nvPr/>
          </p:nvCxnSpPr>
          <p:spPr>
            <a:xfrm>
              <a:off x="2286001" y="2312419"/>
              <a:ext cx="61459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1C2CD49-090B-4275-BF30-527746A85A6B}"/>
              </a:ext>
            </a:extLst>
          </p:cNvPr>
          <p:cNvGrpSpPr/>
          <p:nvPr/>
        </p:nvGrpSpPr>
        <p:grpSpPr>
          <a:xfrm>
            <a:off x="4648200" y="1087064"/>
            <a:ext cx="3009900" cy="1799749"/>
            <a:chOff x="3124200" y="1632706"/>
            <a:chExt cx="3009900" cy="1799749"/>
          </a:xfrm>
        </p:grpSpPr>
        <p:cxnSp>
          <p:nvCxnSpPr>
            <p:cNvPr id="24" name="Straight Arrow Connector 23">
              <a:extLst>
                <a:ext uri="{FF2B5EF4-FFF2-40B4-BE49-F238E27FC236}">
                  <a16:creationId xmlns:a16="http://schemas.microsoft.com/office/drawing/2014/main" id="{83D7EF65-7471-4373-960D-6034F57421EA}"/>
                </a:ext>
              </a:extLst>
            </p:cNvPr>
            <p:cNvCxnSpPr>
              <a:cxnSpLocks/>
            </p:cNvCxnSpPr>
            <p:nvPr/>
          </p:nvCxnSpPr>
          <p:spPr>
            <a:xfrm>
              <a:off x="3515194" y="1818142"/>
              <a:ext cx="12291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1403C55-8CEE-4D2C-BB88-C4CA03F67C07}"/>
                </a:ext>
              </a:extLst>
            </p:cNvPr>
            <p:cNvCxnSpPr>
              <a:cxnSpLocks/>
            </p:cNvCxnSpPr>
            <p:nvPr/>
          </p:nvCxnSpPr>
          <p:spPr>
            <a:xfrm flipV="1">
              <a:off x="4166641" y="1985083"/>
              <a:ext cx="642078" cy="3107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DC88953-7E6D-461F-B621-C2A5940D3E1C}"/>
                </a:ext>
              </a:extLst>
            </p:cNvPr>
            <p:cNvCxnSpPr>
              <a:cxnSpLocks/>
              <a:stCxn id="29" idx="0"/>
            </p:cNvCxnSpPr>
            <p:nvPr/>
          </p:nvCxnSpPr>
          <p:spPr>
            <a:xfrm flipV="1">
              <a:off x="4629150" y="2041574"/>
              <a:ext cx="332594" cy="8061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37317E7-5139-48A1-9C36-5EC3D4FE6020}"/>
                </a:ext>
              </a:extLst>
            </p:cNvPr>
            <p:cNvSpPr txBox="1"/>
            <p:nvPr/>
          </p:nvSpPr>
          <p:spPr>
            <a:xfrm>
              <a:off x="3124200" y="2847680"/>
              <a:ext cx="3009900" cy="584775"/>
            </a:xfrm>
            <a:prstGeom prst="rect">
              <a:avLst/>
            </a:prstGeom>
            <a:noFill/>
          </p:spPr>
          <p:txBody>
            <a:bodyPr wrap="square" rtlCol="0">
              <a:spAutoFit/>
            </a:bodyPr>
            <a:lstStyle/>
            <a:p>
              <a:pPr algn="ctr"/>
              <a:r>
                <a:rPr lang="en-US" sz="1600" dirty="0"/>
                <a:t>Contacts, distances and orientations from PDB structures</a:t>
              </a:r>
              <a:endParaRPr lang="LID4096" sz="1600" dirty="0"/>
            </a:p>
          </p:txBody>
        </p:sp>
        <p:sp>
          <p:nvSpPr>
            <p:cNvPr id="33" name="TextBox 32">
              <a:extLst>
                <a:ext uri="{FF2B5EF4-FFF2-40B4-BE49-F238E27FC236}">
                  <a16:creationId xmlns:a16="http://schemas.microsoft.com/office/drawing/2014/main" id="{5F9FDC1C-EE30-41FD-A223-1391D1ED719D}"/>
                </a:ext>
              </a:extLst>
            </p:cNvPr>
            <p:cNvSpPr txBox="1"/>
            <p:nvPr/>
          </p:nvSpPr>
          <p:spPr>
            <a:xfrm>
              <a:off x="4768807" y="1632706"/>
              <a:ext cx="1281659" cy="369332"/>
            </a:xfrm>
            <a:prstGeom prst="rect">
              <a:avLst/>
            </a:prstGeom>
            <a:noFill/>
          </p:spPr>
          <p:txBody>
            <a:bodyPr wrap="square" rtlCol="0">
              <a:spAutoFit/>
            </a:bodyPr>
            <a:lstStyle/>
            <a:p>
              <a:r>
                <a:rPr lang="en-US" dirty="0"/>
                <a:t>Predictions</a:t>
              </a:r>
              <a:endParaRPr lang="LID4096" dirty="0"/>
            </a:p>
          </p:txBody>
        </p:sp>
      </p:grpSp>
      <p:grpSp>
        <p:nvGrpSpPr>
          <p:cNvPr id="47" name="Group 46">
            <a:extLst>
              <a:ext uri="{FF2B5EF4-FFF2-40B4-BE49-F238E27FC236}">
                <a16:creationId xmlns:a16="http://schemas.microsoft.com/office/drawing/2014/main" id="{29296963-449C-489C-BF8C-4B3D092E15D2}"/>
              </a:ext>
            </a:extLst>
          </p:cNvPr>
          <p:cNvGrpSpPr/>
          <p:nvPr/>
        </p:nvGrpSpPr>
        <p:grpSpPr>
          <a:xfrm>
            <a:off x="7499516" y="1037693"/>
            <a:ext cx="2999597" cy="1014628"/>
            <a:chOff x="5975515" y="1517634"/>
            <a:chExt cx="2999597" cy="1014628"/>
          </a:xfrm>
        </p:grpSpPr>
        <p:sp>
          <p:nvSpPr>
            <p:cNvPr id="34" name="TextBox 33">
              <a:extLst>
                <a:ext uri="{FF2B5EF4-FFF2-40B4-BE49-F238E27FC236}">
                  <a16:creationId xmlns:a16="http://schemas.microsoft.com/office/drawing/2014/main" id="{6B3A15D2-C355-4CE3-8D01-20DFA8F1D912}"/>
                </a:ext>
              </a:extLst>
            </p:cNvPr>
            <p:cNvSpPr txBox="1"/>
            <p:nvPr/>
          </p:nvSpPr>
          <p:spPr>
            <a:xfrm>
              <a:off x="7356545" y="1517634"/>
              <a:ext cx="1281659" cy="369332"/>
            </a:xfrm>
            <a:prstGeom prst="rect">
              <a:avLst/>
            </a:prstGeom>
            <a:noFill/>
          </p:spPr>
          <p:txBody>
            <a:bodyPr wrap="square" rtlCol="0">
              <a:spAutoFit/>
            </a:bodyPr>
            <a:lstStyle/>
            <a:p>
              <a:r>
                <a:rPr lang="en-US" dirty="0"/>
                <a:t>Folding</a:t>
              </a:r>
              <a:endParaRPr lang="LID4096" dirty="0"/>
            </a:p>
          </p:txBody>
        </p:sp>
        <p:cxnSp>
          <p:nvCxnSpPr>
            <p:cNvPr id="35" name="Straight Arrow Connector 34">
              <a:extLst>
                <a:ext uri="{FF2B5EF4-FFF2-40B4-BE49-F238E27FC236}">
                  <a16:creationId xmlns:a16="http://schemas.microsoft.com/office/drawing/2014/main" id="{6AEF197E-A949-4AE0-BB94-6B146DD4B766}"/>
                </a:ext>
              </a:extLst>
            </p:cNvPr>
            <p:cNvCxnSpPr>
              <a:cxnSpLocks/>
            </p:cNvCxnSpPr>
            <p:nvPr/>
          </p:nvCxnSpPr>
          <p:spPr>
            <a:xfrm>
              <a:off x="6074886" y="1741659"/>
              <a:ext cx="1229193" cy="7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9E25601-9AEE-43BE-9578-028789DA4429}"/>
                </a:ext>
              </a:extLst>
            </p:cNvPr>
            <p:cNvCxnSpPr>
              <a:cxnSpLocks/>
            </p:cNvCxnSpPr>
            <p:nvPr/>
          </p:nvCxnSpPr>
          <p:spPr>
            <a:xfrm>
              <a:off x="5975515" y="1900588"/>
              <a:ext cx="482435" cy="3605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E4AF346-7999-425F-9312-47098DDDAC6F}"/>
                </a:ext>
              </a:extLst>
            </p:cNvPr>
            <p:cNvSpPr txBox="1"/>
            <p:nvPr/>
          </p:nvSpPr>
          <p:spPr>
            <a:xfrm>
              <a:off x="6316450" y="1947487"/>
              <a:ext cx="1082227" cy="584775"/>
            </a:xfrm>
            <a:prstGeom prst="rect">
              <a:avLst/>
            </a:prstGeom>
            <a:noFill/>
          </p:spPr>
          <p:txBody>
            <a:bodyPr wrap="square" rtlCol="0">
              <a:spAutoFit/>
            </a:bodyPr>
            <a:lstStyle/>
            <a:p>
              <a:pPr algn="ctr"/>
              <a:r>
                <a:rPr lang="en-US" sz="1600" dirty="0"/>
                <a:t>Template search</a:t>
              </a:r>
              <a:endParaRPr lang="LID4096" sz="1600" dirty="0"/>
            </a:p>
          </p:txBody>
        </p:sp>
        <p:cxnSp>
          <p:nvCxnSpPr>
            <p:cNvPr id="40" name="Straight Arrow Connector 39">
              <a:extLst>
                <a:ext uri="{FF2B5EF4-FFF2-40B4-BE49-F238E27FC236}">
                  <a16:creationId xmlns:a16="http://schemas.microsoft.com/office/drawing/2014/main" id="{1D4D3C57-3343-4E22-B342-A8C01889A78F}"/>
                </a:ext>
              </a:extLst>
            </p:cNvPr>
            <p:cNvCxnSpPr>
              <a:cxnSpLocks/>
            </p:cNvCxnSpPr>
            <p:nvPr/>
          </p:nvCxnSpPr>
          <p:spPr>
            <a:xfrm>
              <a:off x="7175945" y="2273252"/>
              <a:ext cx="52665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2C535E6-F59C-4E76-9C75-A1A97C55DF05}"/>
                </a:ext>
              </a:extLst>
            </p:cNvPr>
            <p:cNvSpPr txBox="1"/>
            <p:nvPr/>
          </p:nvSpPr>
          <p:spPr>
            <a:xfrm>
              <a:off x="7693453" y="2082640"/>
              <a:ext cx="1281659" cy="369332"/>
            </a:xfrm>
            <a:prstGeom prst="rect">
              <a:avLst/>
            </a:prstGeom>
            <a:noFill/>
          </p:spPr>
          <p:txBody>
            <a:bodyPr wrap="square" rtlCol="0">
              <a:spAutoFit/>
            </a:bodyPr>
            <a:lstStyle/>
            <a:p>
              <a:r>
                <a:rPr lang="en-US" dirty="0"/>
                <a:t>Threading</a:t>
              </a:r>
              <a:endParaRPr lang="LID4096" dirty="0"/>
            </a:p>
          </p:txBody>
        </p:sp>
      </p:grpSp>
      <p:sp>
        <p:nvSpPr>
          <p:cNvPr id="49" name="Slide Number Placeholder 48">
            <a:extLst>
              <a:ext uri="{FF2B5EF4-FFF2-40B4-BE49-F238E27FC236}">
                <a16:creationId xmlns:a16="http://schemas.microsoft.com/office/drawing/2014/main" id="{EB1B5E4A-7CB3-4FA8-A69A-3D360B6BDAF4}"/>
              </a:ext>
            </a:extLst>
          </p:cNvPr>
          <p:cNvSpPr>
            <a:spLocks noGrp="1"/>
          </p:cNvSpPr>
          <p:nvPr>
            <p:ph type="sldNum" sz="quarter" idx="12"/>
          </p:nvPr>
        </p:nvSpPr>
        <p:spPr/>
        <p:txBody>
          <a:bodyPr/>
          <a:lstStyle/>
          <a:p>
            <a:fld id="{B7BAC2AB-1E6F-4A95-9245-B46318CC102D}" type="slidenum">
              <a:rPr lang="en-US" smtClean="0"/>
              <a:t>7</a:t>
            </a:fld>
            <a:endParaRPr lang="en-US" dirty="0"/>
          </a:p>
        </p:txBody>
      </p:sp>
      <p:grpSp>
        <p:nvGrpSpPr>
          <p:cNvPr id="11" name="Group 10">
            <a:extLst>
              <a:ext uri="{FF2B5EF4-FFF2-40B4-BE49-F238E27FC236}">
                <a16:creationId xmlns:a16="http://schemas.microsoft.com/office/drawing/2014/main" id="{148E06FE-5049-4E24-99F4-77C1BC843691}"/>
              </a:ext>
            </a:extLst>
          </p:cNvPr>
          <p:cNvGrpSpPr/>
          <p:nvPr/>
        </p:nvGrpSpPr>
        <p:grpSpPr>
          <a:xfrm>
            <a:off x="1743074" y="3143251"/>
            <a:ext cx="9880672" cy="3309937"/>
            <a:chOff x="219074" y="3143250"/>
            <a:chExt cx="9880672" cy="3309937"/>
          </a:xfrm>
        </p:grpSpPr>
        <p:pic>
          <p:nvPicPr>
            <p:cNvPr id="32" name="Picture 31">
              <a:extLst>
                <a:ext uri="{FF2B5EF4-FFF2-40B4-BE49-F238E27FC236}">
                  <a16:creationId xmlns:a16="http://schemas.microsoft.com/office/drawing/2014/main" id="{83F331F5-70A0-4C5A-AF2E-B9FEBF9DF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4" y="3143250"/>
              <a:ext cx="6527719" cy="3309937"/>
            </a:xfrm>
            <a:prstGeom prst="rect">
              <a:avLst/>
            </a:prstGeom>
          </p:spPr>
        </p:pic>
        <p:sp>
          <p:nvSpPr>
            <p:cNvPr id="37" name="TextBox 36">
              <a:extLst>
                <a:ext uri="{FF2B5EF4-FFF2-40B4-BE49-F238E27FC236}">
                  <a16:creationId xmlns:a16="http://schemas.microsoft.com/office/drawing/2014/main" id="{1727EE03-0F9B-4908-82FC-681594FC6772}"/>
                </a:ext>
              </a:extLst>
            </p:cNvPr>
            <p:cNvSpPr txBox="1"/>
            <p:nvPr/>
          </p:nvSpPr>
          <p:spPr>
            <a:xfrm>
              <a:off x="7356546" y="4186923"/>
              <a:ext cx="2743200" cy="1754326"/>
            </a:xfrm>
            <a:prstGeom prst="rect">
              <a:avLst/>
            </a:prstGeom>
            <a:noFill/>
          </p:spPr>
          <p:txBody>
            <a:bodyPr wrap="square" rtlCol="0">
              <a:spAutoFit/>
            </a:bodyPr>
            <a:lstStyle/>
            <a:p>
              <a:pPr algn="ctr"/>
              <a:r>
                <a:rPr lang="en-US" b="1" dirty="0">
                  <a:sym typeface="Wingdings" panose="05000000000000000000" pitchFamily="2" charset="2"/>
                </a:rPr>
                <a:t>AF 1 is in this category of methods, but they pushed it to the limit.</a:t>
              </a:r>
            </a:p>
            <a:p>
              <a:pPr algn="ctr"/>
              <a:endParaRPr lang="en-US" b="1" dirty="0">
                <a:sym typeface="Wingdings" panose="05000000000000000000" pitchFamily="2" charset="2"/>
              </a:endParaRPr>
            </a:p>
            <a:p>
              <a:pPr algn="ctr"/>
              <a:r>
                <a:rPr lang="en-US" b="1" dirty="0">
                  <a:sym typeface="Wingdings" panose="05000000000000000000" pitchFamily="2" charset="2"/>
                </a:rPr>
                <a:t>Anyway most of the hype was just marketing</a:t>
              </a:r>
            </a:p>
          </p:txBody>
        </p:sp>
      </p:grpSp>
    </p:spTree>
    <p:extLst>
      <p:ext uri="{BB962C8B-B14F-4D97-AF65-F5344CB8AC3E}">
        <p14:creationId xmlns:p14="http://schemas.microsoft.com/office/powerpoint/2010/main" val="5517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E59FBA-E145-469C-8BEE-7453E3915BF1}"/>
              </a:ext>
            </a:extLst>
          </p:cNvPr>
          <p:cNvSpPr>
            <a:spLocks noGrp="1"/>
          </p:cNvSpPr>
          <p:nvPr>
            <p:ph type="sldNum" sz="quarter" idx="12"/>
          </p:nvPr>
        </p:nvSpPr>
        <p:spPr>
          <a:xfrm>
            <a:off x="10058400" y="6492876"/>
            <a:ext cx="2133600" cy="365125"/>
          </a:xfrm>
        </p:spPr>
        <p:txBody>
          <a:bodyPr/>
          <a:lstStyle/>
          <a:p>
            <a:fld id="{B7BAC2AB-1E6F-4A95-9245-B46318CC102D}" type="slidenum">
              <a:rPr lang="en-US" smtClean="0"/>
              <a:t>8</a:t>
            </a:fld>
            <a:endParaRPr lang="en-US" dirty="0"/>
          </a:p>
        </p:txBody>
      </p:sp>
      <p:sp>
        <p:nvSpPr>
          <p:cNvPr id="5" name="TextBox 4">
            <a:extLst>
              <a:ext uri="{FF2B5EF4-FFF2-40B4-BE49-F238E27FC236}">
                <a16:creationId xmlns:a16="http://schemas.microsoft.com/office/drawing/2014/main" id="{E3EEC8EF-3767-43F4-90FA-7DCF2750A903}"/>
              </a:ext>
            </a:extLst>
          </p:cNvPr>
          <p:cNvSpPr txBox="1"/>
          <p:nvPr/>
        </p:nvSpPr>
        <p:spPr>
          <a:xfrm>
            <a:off x="1524000" y="294939"/>
            <a:ext cx="8176700" cy="3754874"/>
          </a:xfrm>
          <a:prstGeom prst="rect">
            <a:avLst/>
          </a:prstGeom>
          <a:noFill/>
        </p:spPr>
        <p:txBody>
          <a:bodyPr wrap="square" rtlCol="0">
            <a:spAutoFit/>
          </a:bodyPr>
          <a:lstStyle/>
          <a:p>
            <a:r>
              <a:rPr lang="en-US" sz="2200" b="1" dirty="0"/>
              <a:t>Limitations as of CASP13 ?</a:t>
            </a:r>
          </a:p>
          <a:p>
            <a:endParaRPr lang="en-US" b="1" dirty="0"/>
          </a:p>
          <a:p>
            <a:r>
              <a:rPr lang="en-US" b="1" dirty="0"/>
              <a:t>          -3ry structure of domains,</a:t>
            </a:r>
          </a:p>
          <a:p>
            <a:r>
              <a:rPr lang="en-US" b="1" dirty="0"/>
              <a:t>	little or no quaternary structure</a:t>
            </a:r>
          </a:p>
          <a:p>
            <a:endParaRPr lang="en-US" b="1" dirty="0"/>
          </a:p>
          <a:p>
            <a:endParaRPr lang="en-US" b="1" dirty="0"/>
          </a:p>
          <a:p>
            <a:r>
              <a:rPr lang="en-US" b="1" dirty="0"/>
              <a:t>	-side chains not evaluated</a:t>
            </a:r>
          </a:p>
          <a:p>
            <a:endParaRPr lang="en-US" b="1" dirty="0"/>
          </a:p>
          <a:p>
            <a:r>
              <a:rPr lang="en-US" b="1" dirty="0"/>
              <a:t>      -Nets may be ”recalling” structures</a:t>
            </a:r>
          </a:p>
          <a:p>
            <a:endParaRPr lang="en-US" b="1" dirty="0"/>
          </a:p>
          <a:p>
            <a:endParaRPr lang="en-US" b="1" dirty="0"/>
          </a:p>
          <a:p>
            <a:r>
              <a:rPr lang="en-US" b="1" dirty="0"/>
              <a:t>	-Alignment depths: coevolution</a:t>
            </a:r>
          </a:p>
          <a:p>
            <a:r>
              <a:rPr lang="en-US" b="1" dirty="0"/>
              <a:t>		data quite essential</a:t>
            </a:r>
            <a:endParaRPr lang="en-US" dirty="0"/>
          </a:p>
        </p:txBody>
      </p:sp>
      <p:pic>
        <p:nvPicPr>
          <p:cNvPr id="3" name="Picture 2">
            <a:extLst>
              <a:ext uri="{FF2B5EF4-FFF2-40B4-BE49-F238E27FC236}">
                <a16:creationId xmlns:a16="http://schemas.microsoft.com/office/drawing/2014/main" id="{A8FFE850-E055-4F52-9A20-8808EC5381C3}"/>
              </a:ext>
            </a:extLst>
          </p:cNvPr>
          <p:cNvPicPr>
            <a:picLocks noChangeAspect="1"/>
          </p:cNvPicPr>
          <p:nvPr/>
        </p:nvPicPr>
        <p:blipFill>
          <a:blip r:embed="rId2"/>
          <a:stretch>
            <a:fillRect/>
          </a:stretch>
        </p:blipFill>
        <p:spPr>
          <a:xfrm>
            <a:off x="5897811" y="219075"/>
            <a:ext cx="4700570" cy="4181475"/>
          </a:xfrm>
          <a:prstGeom prst="rect">
            <a:avLst/>
          </a:prstGeom>
        </p:spPr>
      </p:pic>
      <p:sp>
        <p:nvSpPr>
          <p:cNvPr id="7" name="TextBox 6">
            <a:extLst>
              <a:ext uri="{FF2B5EF4-FFF2-40B4-BE49-F238E27FC236}">
                <a16:creationId xmlns:a16="http://schemas.microsoft.com/office/drawing/2014/main" id="{A3A375B1-7A60-49A4-80FA-0275FEA9C601}"/>
              </a:ext>
            </a:extLst>
          </p:cNvPr>
          <p:cNvSpPr txBox="1"/>
          <p:nvPr/>
        </p:nvSpPr>
        <p:spPr>
          <a:xfrm>
            <a:off x="8086725" y="6353115"/>
            <a:ext cx="3914775" cy="400110"/>
          </a:xfrm>
          <a:prstGeom prst="rect">
            <a:avLst/>
          </a:prstGeom>
          <a:noFill/>
        </p:spPr>
        <p:txBody>
          <a:bodyPr wrap="square" rtlCol="0">
            <a:spAutoFit/>
          </a:bodyPr>
          <a:lstStyle/>
          <a:p>
            <a:r>
              <a:rPr lang="en-US" sz="1000" b="1" dirty="0"/>
              <a:t>Abriata, </a:t>
            </a:r>
            <a:r>
              <a:rPr lang="en-US" sz="1000" b="1" dirty="0" err="1"/>
              <a:t>Tamo</a:t>
            </a:r>
            <a:r>
              <a:rPr lang="en-US" sz="1000" b="1" dirty="0"/>
              <a:t>, Dal </a:t>
            </a:r>
            <a:r>
              <a:rPr lang="en-US" sz="1000" b="1" dirty="0" err="1"/>
              <a:t>Peraro</a:t>
            </a:r>
            <a:r>
              <a:rPr lang="en-US" sz="1000" b="1" dirty="0"/>
              <a:t>, </a:t>
            </a:r>
            <a:r>
              <a:rPr lang="en-US" sz="1000" b="1" i="1" dirty="0"/>
              <a:t>Proteins</a:t>
            </a:r>
            <a:r>
              <a:rPr lang="en-US" sz="1000" b="1" dirty="0"/>
              <a:t> 2019 (official CASP13 assessment)</a:t>
            </a:r>
          </a:p>
          <a:p>
            <a:r>
              <a:rPr lang="en-US" sz="1000" b="1" dirty="0">
                <a:hlinkClick r:id="rId3"/>
              </a:rPr>
              <a:t>https://onlinelibrary.wiley.com/doi/10.1002/prot.25787</a:t>
            </a:r>
            <a:r>
              <a:rPr lang="en-US" sz="1000" b="1" dirty="0"/>
              <a:t> </a:t>
            </a:r>
          </a:p>
        </p:txBody>
      </p:sp>
      <p:sp>
        <p:nvSpPr>
          <p:cNvPr id="9" name="TextBox 8">
            <a:extLst>
              <a:ext uri="{FF2B5EF4-FFF2-40B4-BE49-F238E27FC236}">
                <a16:creationId xmlns:a16="http://schemas.microsoft.com/office/drawing/2014/main" id="{0E1464C1-AA07-4973-8A6D-0215FD81008A}"/>
              </a:ext>
            </a:extLst>
          </p:cNvPr>
          <p:cNvSpPr txBox="1"/>
          <p:nvPr/>
        </p:nvSpPr>
        <p:spPr>
          <a:xfrm>
            <a:off x="1638299" y="4990765"/>
            <a:ext cx="9180591" cy="430887"/>
          </a:xfrm>
          <a:prstGeom prst="rect">
            <a:avLst/>
          </a:prstGeom>
          <a:noFill/>
        </p:spPr>
        <p:txBody>
          <a:bodyPr wrap="square" rtlCol="0">
            <a:spAutoFit/>
          </a:bodyPr>
          <a:lstStyle/>
          <a:p>
            <a:r>
              <a:rPr lang="en-US" sz="2200" b="1" dirty="0">
                <a:solidFill>
                  <a:srgbClr val="FF0000"/>
                </a:solidFill>
              </a:rPr>
              <a:t>Spoiler alert valid as of 2024: None fully overcome by CASP15 / </a:t>
            </a:r>
            <a:r>
              <a:rPr lang="en-US" sz="2200" b="1" dirty="0" err="1">
                <a:solidFill>
                  <a:srgbClr val="FF0000"/>
                </a:solidFill>
              </a:rPr>
              <a:t>AlphaFold</a:t>
            </a:r>
            <a:r>
              <a:rPr lang="en-US" sz="2200" b="1" dirty="0">
                <a:solidFill>
                  <a:srgbClr val="FF0000"/>
                </a:solidFill>
              </a:rPr>
              <a:t> 2</a:t>
            </a:r>
            <a:endParaRPr lang="en-US" dirty="0">
              <a:solidFill>
                <a:srgbClr val="FF0000"/>
              </a:solidFill>
            </a:endParaRPr>
          </a:p>
        </p:txBody>
      </p:sp>
    </p:spTree>
    <p:extLst>
      <p:ext uri="{BB962C8B-B14F-4D97-AF65-F5344CB8AC3E}">
        <p14:creationId xmlns:p14="http://schemas.microsoft.com/office/powerpoint/2010/main" val="66891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E59FBA-E145-469C-8BEE-7453E3915BF1}"/>
              </a:ext>
            </a:extLst>
          </p:cNvPr>
          <p:cNvSpPr>
            <a:spLocks noGrp="1"/>
          </p:cNvSpPr>
          <p:nvPr>
            <p:ph type="sldNum" sz="quarter" idx="12"/>
          </p:nvPr>
        </p:nvSpPr>
        <p:spPr>
          <a:xfrm>
            <a:off x="10058400" y="6492876"/>
            <a:ext cx="2133600" cy="365125"/>
          </a:xfrm>
        </p:spPr>
        <p:txBody>
          <a:bodyPr/>
          <a:lstStyle/>
          <a:p>
            <a:fld id="{B7BAC2AB-1E6F-4A95-9245-B46318CC102D}" type="slidenum">
              <a:rPr lang="en-US" smtClean="0"/>
              <a:t>9</a:t>
            </a:fld>
            <a:endParaRPr lang="en-US"/>
          </a:p>
        </p:txBody>
      </p:sp>
      <p:sp>
        <p:nvSpPr>
          <p:cNvPr id="5" name="TextBox 4">
            <a:extLst>
              <a:ext uri="{FF2B5EF4-FFF2-40B4-BE49-F238E27FC236}">
                <a16:creationId xmlns:a16="http://schemas.microsoft.com/office/drawing/2014/main" id="{E3EEC8EF-3767-43F4-90FA-7DCF2750A903}"/>
              </a:ext>
            </a:extLst>
          </p:cNvPr>
          <p:cNvSpPr txBox="1"/>
          <p:nvPr/>
        </p:nvSpPr>
        <p:spPr>
          <a:xfrm>
            <a:off x="679010" y="161589"/>
            <a:ext cx="10524295" cy="2369880"/>
          </a:xfrm>
          <a:prstGeom prst="rect">
            <a:avLst/>
          </a:prstGeom>
          <a:noFill/>
        </p:spPr>
        <p:txBody>
          <a:bodyPr wrap="square" rtlCol="0">
            <a:spAutoFit/>
          </a:bodyPr>
          <a:lstStyle/>
          <a:p>
            <a:r>
              <a:rPr lang="en-US" sz="2200" b="1" dirty="0"/>
              <a:t>CASP13 prompts new routes for future assessments –already relevant in CASP14 &amp; 15 !!</a:t>
            </a:r>
          </a:p>
          <a:p>
            <a:endParaRPr lang="en-US" b="1" dirty="0"/>
          </a:p>
          <a:p>
            <a:pPr marL="285750" indent="-285750">
              <a:buFont typeface="Arial" panose="020B0604020202020204" pitchFamily="34" charset="0"/>
              <a:buChar char="•"/>
            </a:pPr>
            <a:r>
              <a:rPr lang="en-US" dirty="0"/>
              <a:t>Time to drop splitting into EUs and assess whole structures only</a:t>
            </a:r>
          </a:p>
          <a:p>
            <a:endParaRPr lang="en-US" b="1" dirty="0"/>
          </a:p>
          <a:p>
            <a:pPr marL="285750" indent="-285750">
              <a:buFont typeface="Arial" panose="020B0604020202020204" pitchFamily="34" charset="0"/>
              <a:buChar char="•"/>
            </a:pPr>
            <a:r>
              <a:rPr lang="en-US" dirty="0"/>
              <a:t>Move on to harsher analyses focused on finer details: local details such as packing and side-chain conformations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Assessing not only the models but also predictions of quality estimates:</a:t>
            </a:r>
            <a:endParaRPr lang="en-US" b="1" dirty="0"/>
          </a:p>
        </p:txBody>
      </p:sp>
      <p:pic>
        <p:nvPicPr>
          <p:cNvPr id="6" name="Picture 5">
            <a:extLst>
              <a:ext uri="{FF2B5EF4-FFF2-40B4-BE49-F238E27FC236}">
                <a16:creationId xmlns:a16="http://schemas.microsoft.com/office/drawing/2014/main" id="{F89FC69D-087D-4667-9B25-A8CD8868FAB2}"/>
              </a:ext>
            </a:extLst>
          </p:cNvPr>
          <p:cNvPicPr>
            <a:picLocks noChangeAspect="1"/>
          </p:cNvPicPr>
          <p:nvPr/>
        </p:nvPicPr>
        <p:blipFill>
          <a:blip r:embed="rId2"/>
          <a:stretch>
            <a:fillRect/>
          </a:stretch>
        </p:blipFill>
        <p:spPr>
          <a:xfrm>
            <a:off x="2349500" y="2981689"/>
            <a:ext cx="5257801" cy="3209531"/>
          </a:xfrm>
          <a:prstGeom prst="rect">
            <a:avLst/>
          </a:prstGeom>
        </p:spPr>
      </p:pic>
      <p:sp>
        <p:nvSpPr>
          <p:cNvPr id="7" name="TextBox 6">
            <a:extLst>
              <a:ext uri="{FF2B5EF4-FFF2-40B4-BE49-F238E27FC236}">
                <a16:creationId xmlns:a16="http://schemas.microsoft.com/office/drawing/2014/main" id="{2C68AB71-A8E7-4F4B-AA60-F69079E61E65}"/>
              </a:ext>
            </a:extLst>
          </p:cNvPr>
          <p:cNvSpPr txBox="1"/>
          <p:nvPr/>
        </p:nvSpPr>
        <p:spPr>
          <a:xfrm>
            <a:off x="8086725" y="6353115"/>
            <a:ext cx="3914775" cy="400110"/>
          </a:xfrm>
          <a:prstGeom prst="rect">
            <a:avLst/>
          </a:prstGeom>
          <a:noFill/>
        </p:spPr>
        <p:txBody>
          <a:bodyPr wrap="square" rtlCol="0">
            <a:spAutoFit/>
          </a:bodyPr>
          <a:lstStyle/>
          <a:p>
            <a:r>
              <a:rPr lang="en-US" sz="1000" b="1" dirty="0"/>
              <a:t>Abriata, </a:t>
            </a:r>
            <a:r>
              <a:rPr lang="en-US" sz="1000" b="1" dirty="0" err="1"/>
              <a:t>Tamo</a:t>
            </a:r>
            <a:r>
              <a:rPr lang="en-US" sz="1000" b="1" dirty="0"/>
              <a:t>, Dal </a:t>
            </a:r>
            <a:r>
              <a:rPr lang="en-US" sz="1000" b="1" dirty="0" err="1"/>
              <a:t>Peraro</a:t>
            </a:r>
            <a:r>
              <a:rPr lang="en-US" sz="1000" b="1" dirty="0"/>
              <a:t>, </a:t>
            </a:r>
            <a:r>
              <a:rPr lang="en-US" sz="1000" b="1" i="1" dirty="0"/>
              <a:t>Proteins</a:t>
            </a:r>
            <a:r>
              <a:rPr lang="en-US" sz="1000" b="1" dirty="0"/>
              <a:t> 2019 (official CASP13 assessment)</a:t>
            </a:r>
          </a:p>
          <a:p>
            <a:r>
              <a:rPr lang="en-US" sz="1000" b="1" dirty="0">
                <a:hlinkClick r:id="rId3"/>
              </a:rPr>
              <a:t>https://onlinelibrary.wiley.com/doi/10.1002/prot.25787</a:t>
            </a:r>
            <a:r>
              <a:rPr lang="en-US" sz="1000" b="1" dirty="0"/>
              <a:t> </a:t>
            </a:r>
          </a:p>
        </p:txBody>
      </p:sp>
      <p:sp>
        <p:nvSpPr>
          <p:cNvPr id="8" name="TextBox 7">
            <a:extLst>
              <a:ext uri="{FF2B5EF4-FFF2-40B4-BE49-F238E27FC236}">
                <a16:creationId xmlns:a16="http://schemas.microsoft.com/office/drawing/2014/main" id="{C7AE5717-9104-4FD2-9CA7-C2A4B1E844FB}"/>
              </a:ext>
            </a:extLst>
          </p:cNvPr>
          <p:cNvSpPr txBox="1"/>
          <p:nvPr/>
        </p:nvSpPr>
        <p:spPr>
          <a:xfrm>
            <a:off x="8313420" y="3772534"/>
            <a:ext cx="2689860" cy="1107996"/>
          </a:xfrm>
          <a:prstGeom prst="rect">
            <a:avLst/>
          </a:prstGeom>
          <a:noFill/>
        </p:spPr>
        <p:txBody>
          <a:bodyPr wrap="square" rtlCol="0">
            <a:spAutoFit/>
          </a:bodyPr>
          <a:lstStyle/>
          <a:p>
            <a:pPr algn="ctr"/>
            <a:r>
              <a:rPr lang="en-US" sz="2200" b="1" dirty="0">
                <a:solidFill>
                  <a:srgbClr val="FF0000"/>
                </a:solidFill>
              </a:rPr>
              <a:t>CASP14: One of AlphaFold2’s main strengths!</a:t>
            </a:r>
            <a:endParaRPr lang="en-US" dirty="0">
              <a:solidFill>
                <a:srgbClr val="FF0000"/>
              </a:solidFill>
            </a:endParaRPr>
          </a:p>
        </p:txBody>
      </p:sp>
    </p:spTree>
    <p:extLst>
      <p:ext uri="{BB962C8B-B14F-4D97-AF65-F5344CB8AC3E}">
        <p14:creationId xmlns:p14="http://schemas.microsoft.com/office/powerpoint/2010/main" val="4121398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3484</TotalTime>
  <Words>3725</Words>
  <Application>Microsoft Office PowerPoint</Application>
  <PresentationFormat>Widescreen</PresentationFormat>
  <Paragraphs>404</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charter</vt:lpstr>
      <vt:lpstr>Cooper Black</vt:lpstr>
      <vt:lpstr>Open Sans</vt:lpstr>
      <vt:lpstr>sohne</vt:lpstr>
      <vt:lpstr>Wingdings</vt:lpstr>
      <vt:lpstr>Office Theme</vt:lpstr>
      <vt:lpstr>PowerPoint Presentation</vt:lpstr>
      <vt:lpstr>1) Modeling proteins of unknown structure  2) What to look at in protein  sequences and 3D models?  Global aim: Getting started to understand your new protein   Goal of models: low-res experiments, design constructs for experiments, explain biology, etc.</vt:lpstr>
      <vt:lpstr>Modeling proteins of unknown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AlphaFold 2’s limitations + hints + coming up next</vt:lpstr>
      <vt:lpstr>PowerPoint Presentation</vt:lpstr>
      <vt:lpstr>Additional applications beyond modeling itself (initially anecdotal, then papers came out)</vt:lpstr>
      <vt:lpstr>AlphaFold 2 spin-offs three months after its official release</vt:lpstr>
      <vt:lpstr>AlphaFold 2 spin-offs three months after its official release</vt:lpstr>
      <vt:lpstr>PowerPoint Presentation</vt:lpstr>
      <vt:lpstr>What’s up for modeling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Students:  * Visit a PDB site or one of its related sites  * Get to a PDB entry and try to find its source data and the related paper/s. (Alternatively, begin by a paper and go look for the relevant PDB entries).  * View the model on your computer. What program is best, esp. considering the data?  * Are all structural details well supported by the data? Does it matter for this or that application? (More to be developed throughout the course) </vt:lpstr>
      <vt:lpstr>Students:  * Pick a protein of your interest for which you have a structural problem that cannot be answered with any PDB entry as it is.  * Explore sequence with various tools (disorder prediction, MoRFs, TM helices/barrels, secondary structures, PFAM/UniProt annotations, etc.)  * Search sequence in the PDB (BLAST, HHpred, SwissModel, etc.)  * Can you model by homology? Would you rather try AlphaFold2? Run modeling.  * Inspect the various models you got and all the associated metrics. Are the predicted structural details well supported? Does it matter for your original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Modeling proteins of unknown structure  2) What to look at in proteins structures and sequences?  Global aim: Getting started to understand your new protein   Design low-res experiments, constructs for experiments, etc.</dc:title>
  <dc:creator>Luciano</dc:creator>
  <cp:lastModifiedBy>Luciano Abriata</cp:lastModifiedBy>
  <cp:revision>21</cp:revision>
  <dcterms:created xsi:type="dcterms:W3CDTF">2022-02-23T13:42:21Z</dcterms:created>
  <dcterms:modified xsi:type="dcterms:W3CDTF">2024-03-03T16:55:22Z</dcterms:modified>
</cp:coreProperties>
</file>